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11"/>
  </p:notesMasterIdLst>
  <p:sldIdLst>
    <p:sldId id="256" r:id="rId2"/>
    <p:sldId id="259" r:id="rId3"/>
    <p:sldId id="261" r:id="rId4"/>
    <p:sldId id="260" r:id="rId5"/>
    <p:sldId id="262" r:id="rId6"/>
    <p:sldId id="264" r:id="rId7"/>
    <p:sldId id="263" r:id="rId8"/>
    <p:sldId id="265" r:id="rId9"/>
    <p:sldId id="266" r:id="rId10"/>
  </p:sldIdLst>
  <p:sldSz cx="9906000" cy="6858000" type="A4"/>
  <p:notesSz cx="6858000" cy="9144000"/>
  <p:embeddedFontLst>
    <p:embeddedFont>
      <p:font typeface="UD デジタル 教科書体 NK-B" panose="02020700000000000000" pitchFamily="18" charset="-128"/>
      <p:bold r:id="rId12"/>
    </p:embeddedFont>
    <p:embeddedFont>
      <p:font typeface="游ゴシック" panose="020B0400000000000000" pitchFamily="50" charset="-128"/>
      <p:regular r:id="rId13"/>
      <p:bold r:id="rId14"/>
    </p:embeddedFont>
    <p:embeddedFont>
      <p:font typeface="Calibri Light" panose="020F0302020204030204" pitchFamily="34" charset="0"/>
      <p:regular r:id="rId15"/>
      <p:italic r:id="rId16"/>
    </p:embeddedFon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游ゴシック Light" panose="020B0300000000000000" pitchFamily="50" charset="-128"/>
      <p:regular r:id="rId21"/>
    </p:embeddedFont>
    <p:embeddedFont>
      <p:font typeface="HGP創英角ﾎﾟｯﾌﾟ体" panose="040B0A00000000000000" pitchFamily="50" charset="-128"/>
      <p:regular r:id="rId22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3782" autoAdjust="0"/>
  </p:normalViewPr>
  <p:slideViewPr>
    <p:cSldViewPr snapToGrid="0">
      <p:cViewPr varScale="1">
        <p:scale>
          <a:sx n="123" d="100"/>
          <a:sy n="123" d="100"/>
        </p:scale>
        <p:origin x="222" y="1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1177E6-B6C6-417E-9EB4-01DC181DF9A4}" type="datetimeFigureOut">
              <a:rPr kumimoji="1" lang="ja-JP" altLang="en-US" smtClean="0"/>
              <a:t>2019/7/16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B913D3-531A-4E8E-AAC9-D1CC511EBB5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919194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B913D3-531A-4E8E-AAC9-D1CC511EBB55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754260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775B8-F47E-41DB-A220-C79C805C2B8F}" type="datetimeFigureOut">
              <a:rPr kumimoji="1" lang="ja-JP" altLang="en-US" smtClean="0"/>
              <a:t>2019/7/16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CFEC3-A33A-4985-B1C0-F63DDA73AF4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192951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775B8-F47E-41DB-A220-C79C805C2B8F}" type="datetimeFigureOut">
              <a:rPr kumimoji="1" lang="ja-JP" altLang="en-US" smtClean="0"/>
              <a:t>2019/7/16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CFEC3-A33A-4985-B1C0-F63DDA73AF4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755258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775B8-F47E-41DB-A220-C79C805C2B8F}" type="datetimeFigureOut">
              <a:rPr kumimoji="1" lang="ja-JP" altLang="en-US" smtClean="0"/>
              <a:t>2019/7/16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CFEC3-A33A-4985-B1C0-F63DDA73AF4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913735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775B8-F47E-41DB-A220-C79C805C2B8F}" type="datetimeFigureOut">
              <a:rPr kumimoji="1" lang="ja-JP" altLang="en-US" smtClean="0"/>
              <a:t>2019/7/16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CFEC3-A33A-4985-B1C0-F63DDA73AF4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173395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775B8-F47E-41DB-A220-C79C805C2B8F}" type="datetimeFigureOut">
              <a:rPr kumimoji="1" lang="ja-JP" altLang="en-US" smtClean="0"/>
              <a:t>2019/7/16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CFEC3-A33A-4985-B1C0-F63DDA73AF4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18738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775B8-F47E-41DB-A220-C79C805C2B8F}" type="datetimeFigureOut">
              <a:rPr kumimoji="1" lang="ja-JP" altLang="en-US" smtClean="0"/>
              <a:t>2019/7/16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CFEC3-A33A-4985-B1C0-F63DDA73AF4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999696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775B8-F47E-41DB-A220-C79C805C2B8F}" type="datetimeFigureOut">
              <a:rPr kumimoji="1" lang="ja-JP" altLang="en-US" smtClean="0"/>
              <a:t>2019/7/16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CFEC3-A33A-4985-B1C0-F63DDA73AF4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942411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775B8-F47E-41DB-A220-C79C805C2B8F}" type="datetimeFigureOut">
              <a:rPr kumimoji="1" lang="ja-JP" altLang="en-US" smtClean="0"/>
              <a:t>2019/7/16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CFEC3-A33A-4985-B1C0-F63DDA73AF4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587817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775B8-F47E-41DB-A220-C79C805C2B8F}" type="datetimeFigureOut">
              <a:rPr kumimoji="1" lang="ja-JP" altLang="en-US" smtClean="0"/>
              <a:t>2019/7/16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CFEC3-A33A-4985-B1C0-F63DDA73AF4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542650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775B8-F47E-41DB-A220-C79C805C2B8F}" type="datetimeFigureOut">
              <a:rPr kumimoji="1" lang="ja-JP" altLang="en-US" smtClean="0"/>
              <a:t>2019/7/16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CFEC3-A33A-4985-B1C0-F63DDA73AF4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814034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775B8-F47E-41DB-A220-C79C805C2B8F}" type="datetimeFigureOut">
              <a:rPr kumimoji="1" lang="ja-JP" altLang="en-US" smtClean="0"/>
              <a:t>2019/7/16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CFEC3-A33A-4985-B1C0-F63DDA73AF4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58530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5775B8-F47E-41DB-A220-C79C805C2B8F}" type="datetimeFigureOut">
              <a:rPr kumimoji="1" lang="ja-JP" altLang="en-US" smtClean="0"/>
              <a:t>2019/7/16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9CFEC3-A33A-4985-B1C0-F63DDA73AF4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862440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13.png"/><Relationship Id="rId7" Type="http://schemas.openxmlformats.org/officeDocument/2006/relationships/image" Target="../media/image2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5.png"/><Relationship Id="rId9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Relationship Id="rId5" Type="http://schemas.microsoft.com/office/2007/relationships/hdphoto" Target="../media/hdphoto1.wdp"/><Relationship Id="rId4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B4E99B8-1FAC-49F2-80E7-5CAC688482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/>
          <a:lstStyle/>
          <a:p>
            <a:endParaRPr kumimoji="1" lang="ja-JP" altLang="en-US" dirty="0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BA3885AA-648C-4635-87FD-E1C20D0BAD1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198872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3">
            <a:extLst>
              <a:ext uri="{FF2B5EF4-FFF2-40B4-BE49-F238E27FC236}">
                <a16:creationId xmlns:a16="http://schemas.microsoft.com/office/drawing/2014/main" id="{E7FAE793-B1B7-4CD0-BD6D-6D0287FC077F}"/>
              </a:ext>
            </a:extLst>
          </p:cNvPr>
          <p:cNvSpPr txBox="1">
            <a:spLocks/>
          </p:cNvSpPr>
          <p:nvPr/>
        </p:nvSpPr>
        <p:spPr>
          <a:xfrm>
            <a:off x="613505" y="263908"/>
            <a:ext cx="370919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Gravity</a:t>
            </a:r>
          </a:p>
          <a:p>
            <a:r>
              <a:rPr lang="en-US" altLang="ja-JP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	Labyrinth</a:t>
            </a:r>
            <a:endParaRPr lang="ja-JP" altLang="en-US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8751F959-AF39-4B92-B99B-D0A6FE1601DC}"/>
              </a:ext>
            </a:extLst>
          </p:cNvPr>
          <p:cNvSpPr txBox="1"/>
          <p:nvPr/>
        </p:nvSpPr>
        <p:spPr>
          <a:xfrm>
            <a:off x="5050971" y="122539"/>
            <a:ext cx="460959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重力を変えてゴールまでたどり着け！</a:t>
            </a:r>
            <a:endParaRPr kumimoji="1" lang="en-US" altLang="ja-JP" dirty="0">
              <a:solidFill>
                <a:schemeClr val="tx1">
                  <a:lumMod val="75000"/>
                  <a:lumOff val="25000"/>
                </a:schemeClr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  <a:p>
            <a:endParaRPr kumimoji="1" lang="en-US" altLang="ja-JP" dirty="0">
              <a:solidFill>
                <a:schemeClr val="tx1">
                  <a:lumMod val="75000"/>
                  <a:lumOff val="25000"/>
                </a:schemeClr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  <a:p>
            <a:r>
              <a:rPr kumimoji="1" lang="ja-JP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障害物に阻まれた時、道が途切れている時</a:t>
            </a:r>
            <a:endParaRPr kumimoji="1" lang="en-US" altLang="ja-JP" dirty="0">
              <a:solidFill>
                <a:schemeClr val="tx1">
                  <a:lumMod val="75000"/>
                  <a:lumOff val="25000"/>
                </a:schemeClr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  <a:p>
            <a:r>
              <a:rPr kumimoji="1" lang="ja-JP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そんな時は、重力を切り替えれば</a:t>
            </a:r>
            <a:r>
              <a:rPr kumimoji="1" lang="en-US" altLang="ja-JP" dirty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OK!!</a:t>
            </a:r>
          </a:p>
          <a:p>
            <a:r>
              <a:rPr kumimoji="1" lang="ja-JP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ステージの構造を考えて行動を起こそう！</a:t>
            </a:r>
            <a:endParaRPr kumimoji="1" lang="en-US" altLang="ja-JP" dirty="0">
              <a:solidFill>
                <a:schemeClr val="tx1">
                  <a:lumMod val="75000"/>
                  <a:lumOff val="25000"/>
                </a:schemeClr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sp>
        <p:nvSpPr>
          <p:cNvPr id="7" name="四角形: 角を丸くする 6">
            <a:extLst>
              <a:ext uri="{FF2B5EF4-FFF2-40B4-BE49-F238E27FC236}">
                <a16:creationId xmlns:a16="http://schemas.microsoft.com/office/drawing/2014/main" id="{34268FBC-A5A0-4855-B4E1-0C7B2B70EDEF}"/>
              </a:ext>
            </a:extLst>
          </p:cNvPr>
          <p:cNvSpPr/>
          <p:nvPr/>
        </p:nvSpPr>
        <p:spPr>
          <a:xfrm>
            <a:off x="268447" y="1690690"/>
            <a:ext cx="4596348" cy="1140548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F4C783BF-E8E1-4B17-8EEE-A3719890F53A}"/>
              </a:ext>
            </a:extLst>
          </p:cNvPr>
          <p:cNvSpPr txBox="1"/>
          <p:nvPr/>
        </p:nvSpPr>
        <p:spPr>
          <a:xfrm>
            <a:off x="690284" y="1937798"/>
            <a:ext cx="3752673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dirty="0">
                <a:solidFill>
                  <a:schemeClr val="bg1"/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プレイ人数</a:t>
            </a:r>
            <a:r>
              <a:rPr lang="en-US" altLang="ja-JP" dirty="0">
                <a:solidFill>
                  <a:schemeClr val="bg1"/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	</a:t>
            </a:r>
            <a:r>
              <a:rPr lang="ja-JP" altLang="en-US" dirty="0">
                <a:solidFill>
                  <a:schemeClr val="bg1"/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：</a:t>
            </a:r>
            <a:r>
              <a:rPr lang="en-US" altLang="ja-JP" dirty="0">
                <a:solidFill>
                  <a:schemeClr val="bg1"/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1</a:t>
            </a:r>
            <a:r>
              <a:rPr lang="ja-JP" altLang="en-US" dirty="0">
                <a:solidFill>
                  <a:schemeClr val="bg1"/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人</a:t>
            </a:r>
            <a:endParaRPr lang="en-US" altLang="ja-JP" dirty="0">
              <a:solidFill>
                <a:schemeClr val="bg1"/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  <a:p>
            <a:r>
              <a:rPr lang="ja-JP" altLang="en-US" dirty="0">
                <a:solidFill>
                  <a:schemeClr val="bg1"/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ジャンル</a:t>
            </a:r>
            <a:r>
              <a:rPr lang="en-US" altLang="ja-JP" dirty="0">
                <a:solidFill>
                  <a:schemeClr val="bg1"/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		</a:t>
            </a:r>
            <a:r>
              <a:rPr lang="ja-JP" altLang="en-US" dirty="0">
                <a:solidFill>
                  <a:schemeClr val="bg1"/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：</a:t>
            </a:r>
            <a:r>
              <a:rPr lang="en-US" altLang="ja-JP" dirty="0">
                <a:solidFill>
                  <a:schemeClr val="bg1"/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3D</a:t>
            </a:r>
            <a:r>
              <a:rPr lang="ja-JP" altLang="en-US" dirty="0">
                <a:solidFill>
                  <a:schemeClr val="bg1"/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アクションパズル</a:t>
            </a:r>
            <a:endParaRPr lang="en-US" altLang="ja-JP" dirty="0">
              <a:solidFill>
                <a:schemeClr val="bg1"/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sp>
        <p:nvSpPr>
          <p:cNvPr id="17" name="四角形: 角を丸くする 16">
            <a:extLst>
              <a:ext uri="{FF2B5EF4-FFF2-40B4-BE49-F238E27FC236}">
                <a16:creationId xmlns:a16="http://schemas.microsoft.com/office/drawing/2014/main" id="{ABFAC29F-5DDC-4F43-A269-9DE0267CDFD5}"/>
              </a:ext>
            </a:extLst>
          </p:cNvPr>
          <p:cNvSpPr/>
          <p:nvPr/>
        </p:nvSpPr>
        <p:spPr>
          <a:xfrm>
            <a:off x="5073984" y="1690690"/>
            <a:ext cx="4586579" cy="504477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37" name="グループ化 36">
            <a:extLst>
              <a:ext uri="{FF2B5EF4-FFF2-40B4-BE49-F238E27FC236}">
                <a16:creationId xmlns:a16="http://schemas.microsoft.com/office/drawing/2014/main" id="{7D236148-1F94-4336-AB52-81D5A297E501}"/>
              </a:ext>
            </a:extLst>
          </p:cNvPr>
          <p:cNvGrpSpPr/>
          <p:nvPr/>
        </p:nvGrpSpPr>
        <p:grpSpPr>
          <a:xfrm>
            <a:off x="5272636" y="2076671"/>
            <a:ext cx="4170673" cy="1352329"/>
            <a:chOff x="5264677" y="2076671"/>
            <a:chExt cx="4170673" cy="1352329"/>
          </a:xfrm>
        </p:grpSpPr>
        <p:pic>
          <p:nvPicPr>
            <p:cNvPr id="20" name="図 19">
              <a:extLst>
                <a:ext uri="{FF2B5EF4-FFF2-40B4-BE49-F238E27FC236}">
                  <a16:creationId xmlns:a16="http://schemas.microsoft.com/office/drawing/2014/main" id="{457BE04A-741C-4582-8A14-21BD25DCB7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495" t="22042" r="34274" b="42402"/>
            <a:stretch/>
          </p:blipFill>
          <p:spPr>
            <a:xfrm>
              <a:off x="5264677" y="2076671"/>
              <a:ext cx="1976480" cy="1352329"/>
            </a:xfrm>
            <a:prstGeom prst="rect">
              <a:avLst/>
            </a:prstGeom>
          </p:spPr>
        </p:pic>
        <p:pic>
          <p:nvPicPr>
            <p:cNvPr id="26" name="図 25">
              <a:extLst>
                <a:ext uri="{FF2B5EF4-FFF2-40B4-BE49-F238E27FC236}">
                  <a16:creationId xmlns:a16="http://schemas.microsoft.com/office/drawing/2014/main" id="{5A7C6925-0E18-4C37-A9BF-DBCE20AAF4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43" t="25900" r="34727" b="38543"/>
            <a:stretch/>
          </p:blipFill>
          <p:spPr>
            <a:xfrm>
              <a:off x="7458869" y="2076671"/>
              <a:ext cx="1976481" cy="1352329"/>
            </a:xfrm>
            <a:prstGeom prst="rect">
              <a:avLst/>
            </a:prstGeom>
          </p:spPr>
        </p:pic>
      </p:grpSp>
      <p:grpSp>
        <p:nvGrpSpPr>
          <p:cNvPr id="36" name="グループ化 35">
            <a:extLst>
              <a:ext uri="{FF2B5EF4-FFF2-40B4-BE49-F238E27FC236}">
                <a16:creationId xmlns:a16="http://schemas.microsoft.com/office/drawing/2014/main" id="{21FACF8D-76C5-45C1-BE32-B137E56CF869}"/>
              </a:ext>
            </a:extLst>
          </p:cNvPr>
          <p:cNvGrpSpPr/>
          <p:nvPr/>
        </p:nvGrpSpPr>
        <p:grpSpPr>
          <a:xfrm>
            <a:off x="5258923" y="4316470"/>
            <a:ext cx="4170674" cy="1352330"/>
            <a:chOff x="5264676" y="4287895"/>
            <a:chExt cx="4170674" cy="1352330"/>
          </a:xfrm>
        </p:grpSpPr>
        <p:pic>
          <p:nvPicPr>
            <p:cNvPr id="30" name="図 29">
              <a:extLst>
                <a:ext uri="{FF2B5EF4-FFF2-40B4-BE49-F238E27FC236}">
                  <a16:creationId xmlns:a16="http://schemas.microsoft.com/office/drawing/2014/main" id="{68098204-7A46-407E-B27D-AE00A355DB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657" t="22649" r="39314" b="41795"/>
            <a:stretch/>
          </p:blipFill>
          <p:spPr>
            <a:xfrm>
              <a:off x="7472581" y="4287896"/>
              <a:ext cx="1962769" cy="1352329"/>
            </a:xfrm>
            <a:prstGeom prst="rect">
              <a:avLst/>
            </a:prstGeom>
          </p:spPr>
        </p:pic>
        <p:pic>
          <p:nvPicPr>
            <p:cNvPr id="32" name="図 31">
              <a:extLst>
                <a:ext uri="{FF2B5EF4-FFF2-40B4-BE49-F238E27FC236}">
                  <a16:creationId xmlns:a16="http://schemas.microsoft.com/office/drawing/2014/main" id="{9874F6EB-21CD-4C35-B821-89E2EF51E9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280" t="25222" r="38489" b="39223"/>
            <a:stretch/>
          </p:blipFill>
          <p:spPr>
            <a:xfrm>
              <a:off x="5264676" y="4287895"/>
              <a:ext cx="1976481" cy="1352330"/>
            </a:xfrm>
            <a:prstGeom prst="rect">
              <a:avLst/>
            </a:prstGeom>
          </p:spPr>
        </p:pic>
      </p:grpSp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D6E96F8B-6444-410F-9C11-C28984CF8DA2}"/>
              </a:ext>
            </a:extLst>
          </p:cNvPr>
          <p:cNvSpPr txBox="1"/>
          <p:nvPr/>
        </p:nvSpPr>
        <p:spPr>
          <a:xfrm>
            <a:off x="5258923" y="2070380"/>
            <a:ext cx="417446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kumimoji="1" lang="en-US" altLang="ja-JP" dirty="0"/>
              <a:t>1</a:t>
            </a:r>
            <a:endParaRPr kumimoji="1" lang="ja-JP" altLang="en-US" dirty="0"/>
          </a:p>
        </p:txBody>
      </p:sp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1D234A9D-2ADE-46DB-9182-DA2AB3E92659}"/>
              </a:ext>
            </a:extLst>
          </p:cNvPr>
          <p:cNvSpPr txBox="1"/>
          <p:nvPr/>
        </p:nvSpPr>
        <p:spPr>
          <a:xfrm>
            <a:off x="7466828" y="2070380"/>
            <a:ext cx="417446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kumimoji="1" lang="en-US" altLang="ja-JP" dirty="0"/>
              <a:t>2</a:t>
            </a:r>
            <a:endParaRPr kumimoji="1" lang="ja-JP" altLang="en-US" dirty="0"/>
          </a:p>
        </p:txBody>
      </p:sp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61DE4A95-446B-41BA-88A6-37AEE905DE03}"/>
              </a:ext>
            </a:extLst>
          </p:cNvPr>
          <p:cNvSpPr txBox="1"/>
          <p:nvPr/>
        </p:nvSpPr>
        <p:spPr>
          <a:xfrm>
            <a:off x="5258923" y="4316470"/>
            <a:ext cx="417446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kumimoji="1" lang="en-US" altLang="ja-JP" dirty="0"/>
              <a:t>3</a:t>
            </a:r>
          </a:p>
        </p:txBody>
      </p:sp>
      <p:sp>
        <p:nvSpPr>
          <p:cNvPr id="44" name="テキスト ボックス 43">
            <a:extLst>
              <a:ext uri="{FF2B5EF4-FFF2-40B4-BE49-F238E27FC236}">
                <a16:creationId xmlns:a16="http://schemas.microsoft.com/office/drawing/2014/main" id="{C7B5F342-F79C-488C-BBE8-C3B9FF96A07F}"/>
              </a:ext>
            </a:extLst>
          </p:cNvPr>
          <p:cNvSpPr txBox="1"/>
          <p:nvPr/>
        </p:nvSpPr>
        <p:spPr>
          <a:xfrm>
            <a:off x="7466828" y="4316470"/>
            <a:ext cx="417446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kumimoji="1" lang="en-US" altLang="ja-JP" dirty="0"/>
              <a:t>4</a:t>
            </a:r>
            <a:endParaRPr kumimoji="1" lang="ja-JP" altLang="en-US" dirty="0"/>
          </a:p>
        </p:txBody>
      </p: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88FD873B-9AB8-412C-8719-570C409D1BB5}"/>
              </a:ext>
            </a:extLst>
          </p:cNvPr>
          <p:cNvSpPr txBox="1"/>
          <p:nvPr/>
        </p:nvSpPr>
        <p:spPr>
          <a:xfrm>
            <a:off x="5133242" y="3519822"/>
            <a:ext cx="4418984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ja-JP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このままでは</a:t>
            </a:r>
            <a:endParaRPr lang="en-US" altLang="ja-JP" dirty="0">
              <a:solidFill>
                <a:schemeClr val="tx1">
                  <a:lumMod val="75000"/>
                  <a:lumOff val="25000"/>
                </a:schemeClr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  <a:p>
            <a:pPr algn="ctr"/>
            <a:r>
              <a:rPr lang="ja-JP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オブジェクトが邪魔で進めないが</a:t>
            </a:r>
            <a:r>
              <a:rPr lang="en-US" altLang="ja-JP" dirty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…</a:t>
            </a:r>
          </a:p>
        </p:txBody>
      </p:sp>
      <p:sp>
        <p:nvSpPr>
          <p:cNvPr id="46" name="テキスト ボックス 45">
            <a:extLst>
              <a:ext uri="{FF2B5EF4-FFF2-40B4-BE49-F238E27FC236}">
                <a16:creationId xmlns:a16="http://schemas.microsoft.com/office/drawing/2014/main" id="{8F0DA8EB-742E-4DE3-A94C-EB5B5A7D203E}"/>
              </a:ext>
            </a:extLst>
          </p:cNvPr>
          <p:cNvSpPr txBox="1"/>
          <p:nvPr/>
        </p:nvSpPr>
        <p:spPr>
          <a:xfrm>
            <a:off x="5146275" y="5957616"/>
            <a:ext cx="4418984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ja-JP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重力を切り替えると</a:t>
            </a:r>
            <a:r>
              <a:rPr lang="en-US" altLang="ja-JP" dirty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…</a:t>
            </a:r>
            <a:r>
              <a:rPr lang="ja-JP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壁が道に変わる！</a:t>
            </a:r>
            <a:endParaRPr lang="en-US" altLang="ja-JP" dirty="0">
              <a:solidFill>
                <a:schemeClr val="tx1">
                  <a:lumMod val="75000"/>
                  <a:lumOff val="25000"/>
                </a:schemeClr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sp>
        <p:nvSpPr>
          <p:cNvPr id="65" name="四角形: 角を丸くする 64">
            <a:extLst>
              <a:ext uri="{FF2B5EF4-FFF2-40B4-BE49-F238E27FC236}">
                <a16:creationId xmlns:a16="http://schemas.microsoft.com/office/drawing/2014/main" id="{AD9A953D-A678-4BE6-A131-D233CB69F52E}"/>
              </a:ext>
            </a:extLst>
          </p:cNvPr>
          <p:cNvSpPr/>
          <p:nvPr/>
        </p:nvSpPr>
        <p:spPr>
          <a:xfrm>
            <a:off x="245437" y="2932458"/>
            <a:ext cx="4586579" cy="380300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6" name="正方形/長方形 65">
            <a:extLst>
              <a:ext uri="{FF2B5EF4-FFF2-40B4-BE49-F238E27FC236}">
                <a16:creationId xmlns:a16="http://schemas.microsoft.com/office/drawing/2014/main" id="{D3EFF56B-4C37-4C2C-B1BF-7D09DCAE5ECB}"/>
              </a:ext>
            </a:extLst>
          </p:cNvPr>
          <p:cNvSpPr/>
          <p:nvPr/>
        </p:nvSpPr>
        <p:spPr>
          <a:xfrm>
            <a:off x="533847" y="6331077"/>
            <a:ext cx="2376766" cy="26688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23" name="図 22">
            <a:extLst>
              <a:ext uri="{FF2B5EF4-FFF2-40B4-BE49-F238E27FC236}">
                <a16:creationId xmlns:a16="http://schemas.microsoft.com/office/drawing/2014/main" id="{6E910D27-8DDA-46E9-802F-716EEC690D5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133" y="4606980"/>
            <a:ext cx="2205951" cy="1973485"/>
          </a:xfrm>
          <a:prstGeom prst="rect">
            <a:avLst/>
          </a:prstGeom>
        </p:spPr>
      </p:pic>
      <p:sp>
        <p:nvSpPr>
          <p:cNvPr id="67" name="正方形/長方形 66">
            <a:extLst>
              <a:ext uri="{FF2B5EF4-FFF2-40B4-BE49-F238E27FC236}">
                <a16:creationId xmlns:a16="http://schemas.microsoft.com/office/drawing/2014/main" id="{37B48892-F02E-42A3-A5B7-8CF4538B4BEE}"/>
              </a:ext>
            </a:extLst>
          </p:cNvPr>
          <p:cNvSpPr/>
          <p:nvPr/>
        </p:nvSpPr>
        <p:spPr>
          <a:xfrm>
            <a:off x="533847" y="3850385"/>
            <a:ext cx="2376766" cy="6644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21" name="図 20">
            <a:extLst>
              <a:ext uri="{FF2B5EF4-FFF2-40B4-BE49-F238E27FC236}">
                <a16:creationId xmlns:a16="http://schemas.microsoft.com/office/drawing/2014/main" id="{0049B46D-86CB-49D3-A2C4-49F7F53EC07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720" y="3622774"/>
            <a:ext cx="1050928" cy="1119642"/>
          </a:xfrm>
          <a:prstGeom prst="rect">
            <a:avLst/>
          </a:prstGeom>
        </p:spPr>
      </p:pic>
      <p:sp>
        <p:nvSpPr>
          <p:cNvPr id="68" name="正方形/長方形 67">
            <a:extLst>
              <a:ext uri="{FF2B5EF4-FFF2-40B4-BE49-F238E27FC236}">
                <a16:creationId xmlns:a16="http://schemas.microsoft.com/office/drawing/2014/main" id="{06AD1B7C-2342-4B45-B454-5485198329B1}"/>
              </a:ext>
            </a:extLst>
          </p:cNvPr>
          <p:cNvSpPr/>
          <p:nvPr/>
        </p:nvSpPr>
        <p:spPr>
          <a:xfrm>
            <a:off x="3450322" y="5634593"/>
            <a:ext cx="777676" cy="6644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4B6C77C2-2777-4D90-98F7-B418FEB4D36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5523" y="3948740"/>
            <a:ext cx="1167274" cy="1736073"/>
          </a:xfrm>
          <a:prstGeom prst="rect">
            <a:avLst/>
          </a:prstGeom>
        </p:spPr>
      </p:pic>
      <p:sp>
        <p:nvSpPr>
          <p:cNvPr id="69" name="テキスト ボックス 68">
            <a:extLst>
              <a:ext uri="{FF2B5EF4-FFF2-40B4-BE49-F238E27FC236}">
                <a16:creationId xmlns:a16="http://schemas.microsoft.com/office/drawing/2014/main" id="{3F906224-DD9D-4431-8E62-F5E54C482F19}"/>
              </a:ext>
            </a:extLst>
          </p:cNvPr>
          <p:cNvSpPr txBox="1"/>
          <p:nvPr/>
        </p:nvSpPr>
        <p:spPr>
          <a:xfrm>
            <a:off x="951908" y="3008304"/>
            <a:ext cx="3173635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ja-JP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切り替わる重力を楽しもう！</a:t>
            </a:r>
            <a:endParaRPr lang="en-US" altLang="ja-JP" dirty="0">
              <a:solidFill>
                <a:schemeClr val="tx1">
                  <a:lumMod val="75000"/>
                  <a:lumOff val="25000"/>
                </a:schemeClr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331012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3">
            <a:extLst>
              <a:ext uri="{FF2B5EF4-FFF2-40B4-BE49-F238E27FC236}">
                <a16:creationId xmlns:a16="http://schemas.microsoft.com/office/drawing/2014/main" id="{E7FAE793-B1B7-4CD0-BD6D-6D0287FC077F}"/>
              </a:ext>
            </a:extLst>
          </p:cNvPr>
          <p:cNvSpPr txBox="1">
            <a:spLocks/>
          </p:cNvSpPr>
          <p:nvPr/>
        </p:nvSpPr>
        <p:spPr>
          <a:xfrm>
            <a:off x="613505" y="263908"/>
            <a:ext cx="370919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Gravity</a:t>
            </a:r>
          </a:p>
          <a:p>
            <a:r>
              <a:rPr lang="en-US" altLang="ja-JP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	Labyrinth</a:t>
            </a:r>
            <a:endParaRPr lang="ja-JP" altLang="en-US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8751F959-AF39-4B92-B99B-D0A6FE1601DC}"/>
              </a:ext>
            </a:extLst>
          </p:cNvPr>
          <p:cNvSpPr txBox="1"/>
          <p:nvPr/>
        </p:nvSpPr>
        <p:spPr>
          <a:xfrm>
            <a:off x="5050971" y="122539"/>
            <a:ext cx="460959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重力を変えてゴールまでたどり着け！</a:t>
            </a:r>
            <a:endParaRPr kumimoji="1" lang="en-US" altLang="ja-JP" dirty="0">
              <a:solidFill>
                <a:schemeClr val="tx1">
                  <a:lumMod val="75000"/>
                  <a:lumOff val="25000"/>
                </a:schemeClr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  <a:p>
            <a:endParaRPr kumimoji="1" lang="en-US" altLang="ja-JP" dirty="0">
              <a:solidFill>
                <a:schemeClr val="tx1">
                  <a:lumMod val="75000"/>
                  <a:lumOff val="25000"/>
                </a:schemeClr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  <a:p>
            <a:r>
              <a:rPr kumimoji="1" lang="ja-JP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障害物に阻まれた時、道が途切れている時</a:t>
            </a:r>
            <a:endParaRPr kumimoji="1" lang="en-US" altLang="ja-JP" dirty="0">
              <a:solidFill>
                <a:schemeClr val="tx1">
                  <a:lumMod val="75000"/>
                  <a:lumOff val="25000"/>
                </a:schemeClr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  <a:p>
            <a:r>
              <a:rPr kumimoji="1" lang="ja-JP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そんな時は、重力を切り替えれば</a:t>
            </a:r>
            <a:r>
              <a:rPr kumimoji="1" lang="en-US" altLang="ja-JP" dirty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OK!!</a:t>
            </a:r>
          </a:p>
          <a:p>
            <a:r>
              <a:rPr kumimoji="1" lang="ja-JP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ステージの構造を考えて行動を起こそう！</a:t>
            </a:r>
            <a:endParaRPr kumimoji="1" lang="en-US" altLang="ja-JP" dirty="0">
              <a:solidFill>
                <a:schemeClr val="tx1">
                  <a:lumMod val="75000"/>
                  <a:lumOff val="25000"/>
                </a:schemeClr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sp>
        <p:nvSpPr>
          <p:cNvPr id="7" name="四角形: 角を丸くする 6">
            <a:extLst>
              <a:ext uri="{FF2B5EF4-FFF2-40B4-BE49-F238E27FC236}">
                <a16:creationId xmlns:a16="http://schemas.microsoft.com/office/drawing/2014/main" id="{34268FBC-A5A0-4855-B4E1-0C7B2B70EDEF}"/>
              </a:ext>
            </a:extLst>
          </p:cNvPr>
          <p:cNvSpPr/>
          <p:nvPr/>
        </p:nvSpPr>
        <p:spPr>
          <a:xfrm>
            <a:off x="268447" y="1690690"/>
            <a:ext cx="4596348" cy="1140548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F4C783BF-E8E1-4B17-8EEE-A3719890F53A}"/>
              </a:ext>
            </a:extLst>
          </p:cNvPr>
          <p:cNvSpPr txBox="1"/>
          <p:nvPr/>
        </p:nvSpPr>
        <p:spPr>
          <a:xfrm>
            <a:off x="690284" y="1937798"/>
            <a:ext cx="3752673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dirty="0">
                <a:solidFill>
                  <a:schemeClr val="bg1"/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プレイ人数</a:t>
            </a:r>
            <a:r>
              <a:rPr lang="en-US" altLang="ja-JP" dirty="0">
                <a:solidFill>
                  <a:schemeClr val="bg1"/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	</a:t>
            </a:r>
            <a:r>
              <a:rPr lang="ja-JP" altLang="en-US" dirty="0">
                <a:solidFill>
                  <a:schemeClr val="bg1"/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：</a:t>
            </a:r>
            <a:r>
              <a:rPr lang="en-US" altLang="ja-JP" dirty="0">
                <a:solidFill>
                  <a:schemeClr val="bg1"/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1</a:t>
            </a:r>
            <a:r>
              <a:rPr lang="ja-JP" altLang="en-US" dirty="0">
                <a:solidFill>
                  <a:schemeClr val="bg1"/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人</a:t>
            </a:r>
            <a:endParaRPr lang="en-US" altLang="ja-JP" dirty="0">
              <a:solidFill>
                <a:schemeClr val="bg1"/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  <a:p>
            <a:r>
              <a:rPr lang="ja-JP" altLang="en-US" dirty="0">
                <a:solidFill>
                  <a:schemeClr val="bg1"/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ジャンル</a:t>
            </a:r>
            <a:r>
              <a:rPr lang="en-US" altLang="ja-JP" dirty="0">
                <a:solidFill>
                  <a:schemeClr val="bg1"/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		</a:t>
            </a:r>
            <a:r>
              <a:rPr lang="ja-JP" altLang="en-US" dirty="0">
                <a:solidFill>
                  <a:schemeClr val="bg1"/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：</a:t>
            </a:r>
            <a:r>
              <a:rPr lang="en-US" altLang="ja-JP" dirty="0">
                <a:solidFill>
                  <a:schemeClr val="bg1"/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3D</a:t>
            </a:r>
            <a:r>
              <a:rPr lang="ja-JP" altLang="en-US" dirty="0">
                <a:solidFill>
                  <a:schemeClr val="bg1"/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アクションパズル</a:t>
            </a:r>
            <a:endParaRPr lang="en-US" altLang="ja-JP" dirty="0">
              <a:solidFill>
                <a:schemeClr val="bg1"/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sp>
        <p:nvSpPr>
          <p:cNvPr id="17" name="四角形: 角を丸くする 16">
            <a:extLst>
              <a:ext uri="{FF2B5EF4-FFF2-40B4-BE49-F238E27FC236}">
                <a16:creationId xmlns:a16="http://schemas.microsoft.com/office/drawing/2014/main" id="{ABFAC29F-5DDC-4F43-A269-9DE0267CDFD5}"/>
              </a:ext>
            </a:extLst>
          </p:cNvPr>
          <p:cNvSpPr/>
          <p:nvPr/>
        </p:nvSpPr>
        <p:spPr>
          <a:xfrm>
            <a:off x="5073984" y="1690690"/>
            <a:ext cx="4586579" cy="504477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5" name="四角形: 角を丸くする 64">
            <a:extLst>
              <a:ext uri="{FF2B5EF4-FFF2-40B4-BE49-F238E27FC236}">
                <a16:creationId xmlns:a16="http://schemas.microsoft.com/office/drawing/2014/main" id="{AD9A953D-A678-4BE6-A131-D233CB69F52E}"/>
              </a:ext>
            </a:extLst>
          </p:cNvPr>
          <p:cNvSpPr/>
          <p:nvPr/>
        </p:nvSpPr>
        <p:spPr>
          <a:xfrm>
            <a:off x="245437" y="2932458"/>
            <a:ext cx="4586579" cy="380300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6" name="正方形/長方形 65">
            <a:extLst>
              <a:ext uri="{FF2B5EF4-FFF2-40B4-BE49-F238E27FC236}">
                <a16:creationId xmlns:a16="http://schemas.microsoft.com/office/drawing/2014/main" id="{D3EFF56B-4C37-4C2C-B1BF-7D09DCAE5ECB}"/>
              </a:ext>
            </a:extLst>
          </p:cNvPr>
          <p:cNvSpPr/>
          <p:nvPr/>
        </p:nvSpPr>
        <p:spPr>
          <a:xfrm>
            <a:off x="533847" y="5702427"/>
            <a:ext cx="2376766" cy="26688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23" name="図 22">
            <a:extLst>
              <a:ext uri="{FF2B5EF4-FFF2-40B4-BE49-F238E27FC236}">
                <a16:creationId xmlns:a16="http://schemas.microsoft.com/office/drawing/2014/main" id="{6E910D27-8DDA-46E9-802F-716EEC690D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133" y="3978330"/>
            <a:ext cx="2205951" cy="1973485"/>
          </a:xfrm>
          <a:prstGeom prst="rect">
            <a:avLst/>
          </a:prstGeom>
        </p:spPr>
      </p:pic>
      <p:sp>
        <p:nvSpPr>
          <p:cNvPr id="67" name="正方形/長方形 66">
            <a:extLst>
              <a:ext uri="{FF2B5EF4-FFF2-40B4-BE49-F238E27FC236}">
                <a16:creationId xmlns:a16="http://schemas.microsoft.com/office/drawing/2014/main" id="{37B48892-F02E-42A3-A5B7-8CF4538B4BEE}"/>
              </a:ext>
            </a:extLst>
          </p:cNvPr>
          <p:cNvSpPr/>
          <p:nvPr/>
        </p:nvSpPr>
        <p:spPr>
          <a:xfrm>
            <a:off x="533847" y="3221735"/>
            <a:ext cx="2376766" cy="6644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21" name="図 20">
            <a:extLst>
              <a:ext uri="{FF2B5EF4-FFF2-40B4-BE49-F238E27FC236}">
                <a16:creationId xmlns:a16="http://schemas.microsoft.com/office/drawing/2014/main" id="{0049B46D-86CB-49D3-A2C4-49F7F53EC0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720" y="2994124"/>
            <a:ext cx="1050928" cy="1119642"/>
          </a:xfrm>
          <a:prstGeom prst="rect">
            <a:avLst/>
          </a:prstGeom>
        </p:spPr>
      </p:pic>
      <p:sp>
        <p:nvSpPr>
          <p:cNvPr id="68" name="正方形/長方形 67">
            <a:extLst>
              <a:ext uri="{FF2B5EF4-FFF2-40B4-BE49-F238E27FC236}">
                <a16:creationId xmlns:a16="http://schemas.microsoft.com/office/drawing/2014/main" id="{06AD1B7C-2342-4B45-B454-5485198329B1}"/>
              </a:ext>
            </a:extLst>
          </p:cNvPr>
          <p:cNvSpPr/>
          <p:nvPr/>
        </p:nvSpPr>
        <p:spPr>
          <a:xfrm>
            <a:off x="3699580" y="4262837"/>
            <a:ext cx="777676" cy="6644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4B6C77C2-2777-4D90-98F7-B418FEB4D3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287249" y="3727011"/>
            <a:ext cx="1167274" cy="1736073"/>
          </a:xfrm>
          <a:prstGeom prst="rect">
            <a:avLst/>
          </a:prstGeom>
        </p:spPr>
      </p:pic>
      <p:sp>
        <p:nvSpPr>
          <p:cNvPr id="69" name="テキスト ボックス 68">
            <a:extLst>
              <a:ext uri="{FF2B5EF4-FFF2-40B4-BE49-F238E27FC236}">
                <a16:creationId xmlns:a16="http://schemas.microsoft.com/office/drawing/2014/main" id="{3F906224-DD9D-4431-8E62-F5E54C482F19}"/>
              </a:ext>
            </a:extLst>
          </p:cNvPr>
          <p:cNvSpPr txBox="1"/>
          <p:nvPr/>
        </p:nvSpPr>
        <p:spPr>
          <a:xfrm>
            <a:off x="979802" y="6139732"/>
            <a:ext cx="3173635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ja-JP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切り替わる重力を楽しもう！</a:t>
            </a:r>
            <a:endParaRPr lang="en-US" altLang="ja-JP" dirty="0">
              <a:solidFill>
                <a:schemeClr val="tx1">
                  <a:lumMod val="75000"/>
                  <a:lumOff val="25000"/>
                </a:schemeClr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73C0CE03-67A0-4AD5-B791-20B043E622A5}"/>
              </a:ext>
            </a:extLst>
          </p:cNvPr>
          <p:cNvGrpSpPr/>
          <p:nvPr/>
        </p:nvGrpSpPr>
        <p:grpSpPr>
          <a:xfrm>
            <a:off x="5468838" y="1937798"/>
            <a:ext cx="3796871" cy="3856837"/>
            <a:chOff x="5468838" y="1937798"/>
            <a:chExt cx="3796871" cy="3856837"/>
          </a:xfrm>
        </p:grpSpPr>
        <p:grpSp>
          <p:nvGrpSpPr>
            <p:cNvPr id="18" name="グループ化 17">
              <a:extLst>
                <a:ext uri="{FF2B5EF4-FFF2-40B4-BE49-F238E27FC236}">
                  <a16:creationId xmlns:a16="http://schemas.microsoft.com/office/drawing/2014/main" id="{21A5B5E8-7574-4AAA-9A47-8C7234911BE7}"/>
                </a:ext>
              </a:extLst>
            </p:cNvPr>
            <p:cNvGrpSpPr/>
            <p:nvPr/>
          </p:nvGrpSpPr>
          <p:grpSpPr>
            <a:xfrm>
              <a:off x="5468838" y="1937798"/>
              <a:ext cx="3796869" cy="1561192"/>
              <a:chOff x="5447913" y="1867808"/>
              <a:chExt cx="3796869" cy="1561192"/>
            </a:xfrm>
          </p:grpSpPr>
          <p:pic>
            <p:nvPicPr>
              <p:cNvPr id="3" name="図 2">
                <a:extLst>
                  <a:ext uri="{FF2B5EF4-FFF2-40B4-BE49-F238E27FC236}">
                    <a16:creationId xmlns:a16="http://schemas.microsoft.com/office/drawing/2014/main" id="{9A2D2464-1249-4A07-8241-E90EB8E5B3F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2681" t="31025" r="44852" b="48506"/>
              <a:stretch/>
            </p:blipFill>
            <p:spPr>
              <a:xfrm>
                <a:off x="5447913" y="1867808"/>
                <a:ext cx="1690544" cy="1561192"/>
              </a:xfrm>
              <a:prstGeom prst="rect">
                <a:avLst/>
              </a:prstGeom>
            </p:spPr>
          </p:pic>
          <p:pic>
            <p:nvPicPr>
              <p:cNvPr id="38" name="図 37">
                <a:extLst>
                  <a:ext uri="{FF2B5EF4-FFF2-40B4-BE49-F238E27FC236}">
                    <a16:creationId xmlns:a16="http://schemas.microsoft.com/office/drawing/2014/main" id="{A2E3BF5F-1A38-4FAE-A891-B46B73F32A7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2598" t="34277" r="44934" b="45254"/>
              <a:stretch/>
            </p:blipFill>
            <p:spPr>
              <a:xfrm>
                <a:off x="7554238" y="1867808"/>
                <a:ext cx="1690544" cy="1561192"/>
              </a:xfrm>
              <a:prstGeom prst="rect">
                <a:avLst/>
              </a:prstGeom>
            </p:spPr>
          </p:pic>
        </p:grpSp>
        <p:grpSp>
          <p:nvGrpSpPr>
            <p:cNvPr id="19" name="グループ化 18">
              <a:extLst>
                <a:ext uri="{FF2B5EF4-FFF2-40B4-BE49-F238E27FC236}">
                  <a16:creationId xmlns:a16="http://schemas.microsoft.com/office/drawing/2014/main" id="{BCC05ED2-91B6-4B3F-A449-E501A98643A1}"/>
                </a:ext>
              </a:extLst>
            </p:cNvPr>
            <p:cNvGrpSpPr/>
            <p:nvPr/>
          </p:nvGrpSpPr>
          <p:grpSpPr>
            <a:xfrm>
              <a:off x="5468838" y="4213075"/>
              <a:ext cx="3796871" cy="1581560"/>
              <a:chOff x="5447911" y="4182595"/>
              <a:chExt cx="3796871" cy="1581560"/>
            </a:xfrm>
          </p:grpSpPr>
          <p:pic>
            <p:nvPicPr>
              <p:cNvPr id="16" name="図 15">
                <a:extLst>
                  <a:ext uri="{FF2B5EF4-FFF2-40B4-BE49-F238E27FC236}">
                    <a16:creationId xmlns:a16="http://schemas.microsoft.com/office/drawing/2014/main" id="{120F2FF4-F21A-4CB1-A1E6-BFF69AFDECE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3766" t="34568" r="43766" b="44696"/>
              <a:stretch/>
            </p:blipFill>
            <p:spPr>
              <a:xfrm>
                <a:off x="5447911" y="4182595"/>
                <a:ext cx="1690546" cy="1581560"/>
              </a:xfrm>
              <a:prstGeom prst="rect">
                <a:avLst/>
              </a:prstGeom>
            </p:spPr>
          </p:pic>
          <p:pic>
            <p:nvPicPr>
              <p:cNvPr id="39" name="図 38">
                <a:extLst>
                  <a:ext uri="{FF2B5EF4-FFF2-40B4-BE49-F238E27FC236}">
                    <a16:creationId xmlns:a16="http://schemas.microsoft.com/office/drawing/2014/main" id="{49B53B33-7829-457B-AC52-5816B97F1F7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4199" t="33741" r="43335" b="45790"/>
              <a:stretch/>
            </p:blipFill>
            <p:spPr>
              <a:xfrm>
                <a:off x="7554238" y="4192779"/>
                <a:ext cx="1690544" cy="1561192"/>
              </a:xfrm>
              <a:prstGeom prst="rect">
                <a:avLst/>
              </a:prstGeom>
            </p:spPr>
          </p:pic>
        </p:grpSp>
        <p:sp>
          <p:nvSpPr>
            <p:cNvPr id="47" name="矢印: 右 46">
              <a:extLst>
                <a:ext uri="{FF2B5EF4-FFF2-40B4-BE49-F238E27FC236}">
                  <a16:creationId xmlns:a16="http://schemas.microsoft.com/office/drawing/2014/main" id="{2601A729-9572-4C5A-85A2-E361B497DA0A}"/>
                </a:ext>
              </a:extLst>
            </p:cNvPr>
            <p:cNvSpPr/>
            <p:nvPr/>
          </p:nvSpPr>
          <p:spPr>
            <a:xfrm rot="5400000">
              <a:off x="8015641" y="3693453"/>
              <a:ext cx="809588" cy="559334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8" name="矢印: 右 47">
              <a:extLst>
                <a:ext uri="{FF2B5EF4-FFF2-40B4-BE49-F238E27FC236}">
                  <a16:creationId xmlns:a16="http://schemas.microsoft.com/office/drawing/2014/main" id="{FE59773B-BC9D-4350-8885-143E63A537C8}"/>
                </a:ext>
              </a:extLst>
            </p:cNvPr>
            <p:cNvSpPr/>
            <p:nvPr/>
          </p:nvSpPr>
          <p:spPr>
            <a:xfrm rot="8100000">
              <a:off x="6822740" y="3635957"/>
              <a:ext cx="725342" cy="559334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9" name="矢印: 右 48">
              <a:extLst>
                <a:ext uri="{FF2B5EF4-FFF2-40B4-BE49-F238E27FC236}">
                  <a16:creationId xmlns:a16="http://schemas.microsoft.com/office/drawing/2014/main" id="{8A4FE718-F04E-42CA-9164-F773AB280C95}"/>
                </a:ext>
              </a:extLst>
            </p:cNvPr>
            <p:cNvSpPr/>
            <p:nvPr/>
          </p:nvSpPr>
          <p:spPr>
            <a:xfrm>
              <a:off x="7198339" y="2457487"/>
              <a:ext cx="585596" cy="559334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42E95C99-4D95-4DAD-A463-DC7FBE6A71AC}"/>
              </a:ext>
            </a:extLst>
          </p:cNvPr>
          <p:cNvSpPr txBox="1"/>
          <p:nvPr/>
        </p:nvSpPr>
        <p:spPr>
          <a:xfrm>
            <a:off x="5157781" y="6137105"/>
            <a:ext cx="4418984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ja-JP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重力を切り替えると</a:t>
            </a:r>
            <a:r>
              <a:rPr lang="en-US" altLang="ja-JP" dirty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…</a:t>
            </a:r>
            <a:r>
              <a:rPr lang="ja-JP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壁が道に変わる！</a:t>
            </a:r>
            <a:endParaRPr lang="en-US" altLang="ja-JP" dirty="0">
              <a:solidFill>
                <a:schemeClr val="tx1">
                  <a:lumMod val="75000"/>
                  <a:lumOff val="25000"/>
                </a:schemeClr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13298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四角形: 角を丸くする 25">
            <a:extLst>
              <a:ext uri="{FF2B5EF4-FFF2-40B4-BE49-F238E27FC236}">
                <a16:creationId xmlns:a16="http://schemas.microsoft.com/office/drawing/2014/main" id="{DE4591ED-29DB-4084-B22A-B12BA9183A42}"/>
              </a:ext>
            </a:extLst>
          </p:cNvPr>
          <p:cNvSpPr/>
          <p:nvPr/>
        </p:nvSpPr>
        <p:spPr>
          <a:xfrm>
            <a:off x="245437" y="4427051"/>
            <a:ext cx="4596348" cy="219577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" name="タイトル 1">
            <a:extLst>
              <a:ext uri="{FF2B5EF4-FFF2-40B4-BE49-F238E27FC236}">
                <a16:creationId xmlns:a16="http://schemas.microsoft.com/office/drawing/2014/main" id="{8167822D-7A96-4FCB-B65F-627891E511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7" y="235172"/>
            <a:ext cx="8543925" cy="1325563"/>
          </a:xfrm>
        </p:spPr>
        <p:txBody>
          <a:bodyPr/>
          <a:lstStyle/>
          <a:p>
            <a:pPr algn="ctr"/>
            <a:r>
              <a:rPr lang="ja-JP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様々なギミック</a:t>
            </a:r>
            <a:endParaRPr kumimoji="1" lang="ja-JP" altLang="en-US" dirty="0">
              <a:solidFill>
                <a:schemeClr val="tx1">
                  <a:lumMod val="75000"/>
                  <a:lumOff val="25000"/>
                </a:schemeClr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sp>
        <p:nvSpPr>
          <p:cNvPr id="7" name="四角形: 角を丸くする 6">
            <a:extLst>
              <a:ext uri="{FF2B5EF4-FFF2-40B4-BE49-F238E27FC236}">
                <a16:creationId xmlns:a16="http://schemas.microsoft.com/office/drawing/2014/main" id="{80A737E7-1C1A-4A85-9E89-4D74F04B1BEC}"/>
              </a:ext>
            </a:extLst>
          </p:cNvPr>
          <p:cNvSpPr/>
          <p:nvPr/>
        </p:nvSpPr>
        <p:spPr>
          <a:xfrm>
            <a:off x="245437" y="2178605"/>
            <a:ext cx="4596348" cy="219577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0851A634-92A6-4C6B-B8A5-61B098948137}"/>
              </a:ext>
            </a:extLst>
          </p:cNvPr>
          <p:cNvSpPr/>
          <p:nvPr/>
        </p:nvSpPr>
        <p:spPr>
          <a:xfrm>
            <a:off x="590496" y="3947347"/>
            <a:ext cx="3920394" cy="26688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5E733FF9-09BC-41DF-B2A6-84E88CFB1455}"/>
              </a:ext>
            </a:extLst>
          </p:cNvPr>
          <p:cNvSpPr txBox="1"/>
          <p:nvPr/>
        </p:nvSpPr>
        <p:spPr>
          <a:xfrm>
            <a:off x="1145295" y="2190407"/>
            <a:ext cx="298897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ja-JP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重力を切り替えて敵を倒そう</a:t>
            </a:r>
            <a:r>
              <a:rPr lang="en-US" altLang="ja-JP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!!</a:t>
            </a: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32D4AC81-D92D-4E97-894F-A7F70F13DBC9}"/>
              </a:ext>
            </a:extLst>
          </p:cNvPr>
          <p:cNvSpPr/>
          <p:nvPr/>
        </p:nvSpPr>
        <p:spPr>
          <a:xfrm>
            <a:off x="590495" y="6173038"/>
            <a:ext cx="3920395" cy="26688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29" name="グループ化 28">
            <a:extLst>
              <a:ext uri="{FF2B5EF4-FFF2-40B4-BE49-F238E27FC236}">
                <a16:creationId xmlns:a16="http://schemas.microsoft.com/office/drawing/2014/main" id="{6F814550-A549-4A04-BD95-47B1E4479B37}"/>
              </a:ext>
            </a:extLst>
          </p:cNvPr>
          <p:cNvGrpSpPr/>
          <p:nvPr/>
        </p:nvGrpSpPr>
        <p:grpSpPr>
          <a:xfrm>
            <a:off x="2471972" y="2416498"/>
            <a:ext cx="2714028" cy="1934007"/>
            <a:chOff x="657536" y="2558460"/>
            <a:chExt cx="2714028" cy="1934007"/>
          </a:xfrm>
        </p:grpSpPr>
        <p:pic>
          <p:nvPicPr>
            <p:cNvPr id="12" name="図 11">
              <a:extLst>
                <a:ext uri="{FF2B5EF4-FFF2-40B4-BE49-F238E27FC236}">
                  <a16:creationId xmlns:a16="http://schemas.microsoft.com/office/drawing/2014/main" id="{779C39AA-9284-4ED2-AA2B-47C32313380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638347" y="2822605"/>
              <a:ext cx="1067043" cy="1282992"/>
            </a:xfrm>
            <a:prstGeom prst="rect">
              <a:avLst/>
            </a:prstGeom>
          </p:spPr>
        </p:pic>
        <p:pic>
          <p:nvPicPr>
            <p:cNvPr id="13" name="図 12">
              <a:extLst>
                <a:ext uri="{FF2B5EF4-FFF2-40B4-BE49-F238E27FC236}">
                  <a16:creationId xmlns:a16="http://schemas.microsoft.com/office/drawing/2014/main" id="{C32DFFE6-AFBC-4B27-98EF-7982DF3896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555632" y="2660364"/>
              <a:ext cx="1934007" cy="1730199"/>
            </a:xfrm>
            <a:prstGeom prst="rect">
              <a:avLst/>
            </a:prstGeom>
          </p:spPr>
        </p:pic>
        <p:sp>
          <p:nvSpPr>
            <p:cNvPr id="19" name="テキスト ボックス 18">
              <a:extLst>
                <a:ext uri="{FF2B5EF4-FFF2-40B4-BE49-F238E27FC236}">
                  <a16:creationId xmlns:a16="http://schemas.microsoft.com/office/drawing/2014/main" id="{34981880-6456-47CD-9EE5-677815B789EA}"/>
                </a:ext>
              </a:extLst>
            </p:cNvPr>
            <p:cNvSpPr txBox="1"/>
            <p:nvPr/>
          </p:nvSpPr>
          <p:spPr>
            <a:xfrm>
              <a:off x="1590084" y="2967874"/>
              <a:ext cx="1781480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ja-JP" altLang="en-US" sz="2000" dirty="0">
                  <a:ln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  <a:solidFill>
                    <a:schemeClr val="bg1"/>
                  </a:solidFill>
                  <a:latin typeface="HGP創英角ﾎﾟｯﾌﾟ体" panose="040B0A00000000000000" pitchFamily="50" charset="-128"/>
                  <a:ea typeface="HGP創英角ﾎﾟｯﾌﾟ体" panose="040B0A00000000000000" pitchFamily="50" charset="-128"/>
                </a:rPr>
                <a:t>＋</a:t>
              </a:r>
              <a:r>
                <a:rPr lang="en-US" altLang="ja-JP" sz="2000" dirty="0">
                  <a:ln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  <a:solidFill>
                    <a:schemeClr val="bg1"/>
                  </a:solidFill>
                  <a:latin typeface="HGP創英角ﾎﾟｯﾌﾟ体" panose="040B0A00000000000000" pitchFamily="50" charset="-128"/>
                  <a:ea typeface="HGP創英角ﾎﾟｯﾌﾟ体" panose="040B0A00000000000000" pitchFamily="50" charset="-128"/>
                </a:rPr>
                <a:t>100</a:t>
              </a:r>
            </a:p>
          </p:txBody>
        </p:sp>
      </p:grpSp>
      <p:grpSp>
        <p:nvGrpSpPr>
          <p:cNvPr id="3" name="グループ化 2">
            <a:extLst>
              <a:ext uri="{FF2B5EF4-FFF2-40B4-BE49-F238E27FC236}">
                <a16:creationId xmlns:a16="http://schemas.microsoft.com/office/drawing/2014/main" id="{24B8FA86-193D-47E4-8D18-BBBEA52E5922}"/>
              </a:ext>
            </a:extLst>
          </p:cNvPr>
          <p:cNvGrpSpPr/>
          <p:nvPr/>
        </p:nvGrpSpPr>
        <p:grpSpPr>
          <a:xfrm>
            <a:off x="2064140" y="4582459"/>
            <a:ext cx="3027957" cy="1934007"/>
            <a:chOff x="1119701" y="4733373"/>
            <a:chExt cx="3027957" cy="1934007"/>
          </a:xfrm>
        </p:grpSpPr>
        <p:pic>
          <p:nvPicPr>
            <p:cNvPr id="15" name="図 14">
              <a:extLst>
                <a:ext uri="{FF2B5EF4-FFF2-40B4-BE49-F238E27FC236}">
                  <a16:creationId xmlns:a16="http://schemas.microsoft.com/office/drawing/2014/main" id="{7EAFD7C9-B86E-488D-9817-465E9195EC2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2031527" y="5058881"/>
              <a:ext cx="1067043" cy="1282992"/>
            </a:xfrm>
            <a:prstGeom prst="rect">
              <a:avLst/>
            </a:prstGeom>
          </p:spPr>
        </p:pic>
        <p:pic>
          <p:nvPicPr>
            <p:cNvPr id="16" name="図 15">
              <a:extLst>
                <a:ext uri="{FF2B5EF4-FFF2-40B4-BE49-F238E27FC236}">
                  <a16:creationId xmlns:a16="http://schemas.microsoft.com/office/drawing/2014/main" id="{2E20672B-FBCE-40B1-8B1A-8B76E4CB1F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2315670" y="5052416"/>
              <a:ext cx="1067043" cy="1282992"/>
            </a:xfrm>
            <a:prstGeom prst="rect">
              <a:avLst/>
            </a:prstGeom>
          </p:spPr>
        </p:pic>
        <p:pic>
          <p:nvPicPr>
            <p:cNvPr id="17" name="図 16">
              <a:extLst>
                <a:ext uri="{FF2B5EF4-FFF2-40B4-BE49-F238E27FC236}">
                  <a16:creationId xmlns:a16="http://schemas.microsoft.com/office/drawing/2014/main" id="{C014DE8F-1C90-49B4-A127-0861AA5504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2591079" y="5065346"/>
              <a:ext cx="1067043" cy="1282992"/>
            </a:xfrm>
            <a:prstGeom prst="rect">
              <a:avLst/>
            </a:prstGeom>
          </p:spPr>
        </p:pic>
        <p:pic>
          <p:nvPicPr>
            <p:cNvPr id="18" name="図 17">
              <a:extLst>
                <a:ext uri="{FF2B5EF4-FFF2-40B4-BE49-F238E27FC236}">
                  <a16:creationId xmlns:a16="http://schemas.microsoft.com/office/drawing/2014/main" id="{E8BE4639-E9F6-448B-BC7D-714C7A8B18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17797" y="4835277"/>
              <a:ext cx="1934007" cy="1730199"/>
            </a:xfrm>
            <a:prstGeom prst="rect">
              <a:avLst/>
            </a:prstGeom>
          </p:spPr>
        </p:pic>
        <p:sp>
          <p:nvSpPr>
            <p:cNvPr id="20" name="テキスト ボックス 19">
              <a:extLst>
                <a:ext uri="{FF2B5EF4-FFF2-40B4-BE49-F238E27FC236}">
                  <a16:creationId xmlns:a16="http://schemas.microsoft.com/office/drawing/2014/main" id="{B267A434-8B04-4363-8319-B755739745F2}"/>
                </a:ext>
              </a:extLst>
            </p:cNvPr>
            <p:cNvSpPr txBox="1"/>
            <p:nvPr/>
          </p:nvSpPr>
          <p:spPr>
            <a:xfrm>
              <a:off x="1958451" y="5125354"/>
              <a:ext cx="1781480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ja-JP" altLang="en-US" sz="2000" dirty="0">
                  <a:ln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  <a:solidFill>
                    <a:schemeClr val="bg1"/>
                  </a:solidFill>
                  <a:latin typeface="HGP創英角ﾎﾟｯﾌﾟ体" panose="040B0A00000000000000" pitchFamily="50" charset="-128"/>
                  <a:ea typeface="HGP創英角ﾎﾟｯﾌﾟ体" panose="040B0A00000000000000" pitchFamily="50" charset="-128"/>
                </a:rPr>
                <a:t>＋</a:t>
              </a:r>
              <a:r>
                <a:rPr lang="en-US" altLang="ja-JP" sz="2000" dirty="0">
                  <a:ln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  <a:solidFill>
                    <a:schemeClr val="bg1"/>
                  </a:solidFill>
                  <a:latin typeface="HGP創英角ﾎﾟｯﾌﾟ体" panose="040B0A00000000000000" pitchFamily="50" charset="-128"/>
                  <a:ea typeface="HGP創英角ﾎﾟｯﾌﾟ体" panose="040B0A00000000000000" pitchFamily="50" charset="-128"/>
                </a:rPr>
                <a:t>100</a:t>
              </a:r>
            </a:p>
          </p:txBody>
        </p:sp>
        <p:sp>
          <p:nvSpPr>
            <p:cNvPr id="21" name="テキスト ボックス 20">
              <a:extLst>
                <a:ext uri="{FF2B5EF4-FFF2-40B4-BE49-F238E27FC236}">
                  <a16:creationId xmlns:a16="http://schemas.microsoft.com/office/drawing/2014/main" id="{D133BB5C-9FC3-4100-8A45-7ED130880362}"/>
                </a:ext>
              </a:extLst>
            </p:cNvPr>
            <p:cNvSpPr txBox="1"/>
            <p:nvPr/>
          </p:nvSpPr>
          <p:spPr>
            <a:xfrm>
              <a:off x="2189875" y="5304991"/>
              <a:ext cx="1781480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ja-JP" altLang="en-US" sz="2000" dirty="0">
                  <a:ln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  <a:solidFill>
                    <a:schemeClr val="bg1"/>
                  </a:solidFill>
                  <a:latin typeface="HGP創英角ﾎﾟｯﾌﾟ体" panose="040B0A00000000000000" pitchFamily="50" charset="-128"/>
                  <a:ea typeface="HGP創英角ﾎﾟｯﾌﾟ体" panose="040B0A00000000000000" pitchFamily="50" charset="-128"/>
                </a:rPr>
                <a:t>＋</a:t>
              </a:r>
              <a:r>
                <a:rPr lang="en-US" altLang="ja-JP" sz="2000" dirty="0">
                  <a:ln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  <a:solidFill>
                    <a:schemeClr val="bg1"/>
                  </a:solidFill>
                  <a:latin typeface="HGP創英角ﾎﾟｯﾌﾟ体" panose="040B0A00000000000000" pitchFamily="50" charset="-128"/>
                  <a:ea typeface="HGP創英角ﾎﾟｯﾌﾟ体" panose="040B0A00000000000000" pitchFamily="50" charset="-128"/>
                </a:rPr>
                <a:t>200</a:t>
              </a:r>
            </a:p>
          </p:txBody>
        </p:sp>
        <p:sp>
          <p:nvSpPr>
            <p:cNvPr id="22" name="テキスト ボックス 21">
              <a:extLst>
                <a:ext uri="{FF2B5EF4-FFF2-40B4-BE49-F238E27FC236}">
                  <a16:creationId xmlns:a16="http://schemas.microsoft.com/office/drawing/2014/main" id="{58F8BF4D-6D0A-41F1-ADF6-0A58C5344BDA}"/>
                </a:ext>
              </a:extLst>
            </p:cNvPr>
            <p:cNvSpPr txBox="1"/>
            <p:nvPr/>
          </p:nvSpPr>
          <p:spPr>
            <a:xfrm>
              <a:off x="2366178" y="5485789"/>
              <a:ext cx="1781480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ja-JP" altLang="en-US" sz="2000" dirty="0">
                  <a:ln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  <a:solidFill>
                    <a:schemeClr val="bg1"/>
                  </a:solidFill>
                  <a:latin typeface="HGP創英角ﾎﾟｯﾌﾟ体" panose="040B0A00000000000000" pitchFamily="50" charset="-128"/>
                  <a:ea typeface="HGP創英角ﾎﾟｯﾌﾟ体" panose="040B0A00000000000000" pitchFamily="50" charset="-128"/>
                </a:rPr>
                <a:t>＋</a:t>
              </a:r>
              <a:r>
                <a:rPr lang="en-US" altLang="ja-JP" sz="2000" dirty="0">
                  <a:ln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  <a:solidFill>
                    <a:schemeClr val="bg1"/>
                  </a:solidFill>
                  <a:latin typeface="HGP創英角ﾎﾟｯﾌﾟ体" panose="040B0A00000000000000" pitchFamily="50" charset="-128"/>
                  <a:ea typeface="HGP創英角ﾎﾟｯﾌﾟ体" panose="040B0A00000000000000" pitchFamily="50" charset="-128"/>
                </a:rPr>
                <a:t>400</a:t>
              </a:r>
            </a:p>
          </p:txBody>
        </p:sp>
      </p:grp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BBDD7CF9-40E1-4619-9E1E-D1D397607BB2}"/>
              </a:ext>
            </a:extLst>
          </p:cNvPr>
          <p:cNvSpPr txBox="1"/>
          <p:nvPr/>
        </p:nvSpPr>
        <p:spPr>
          <a:xfrm>
            <a:off x="1098359" y="4435652"/>
            <a:ext cx="3082842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ja-JP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まとめて倒してスコアを稼げ！</a:t>
            </a:r>
            <a:endParaRPr lang="en-US" altLang="ja-JP" sz="1600" dirty="0">
              <a:solidFill>
                <a:schemeClr val="tx1">
                  <a:lumMod val="75000"/>
                  <a:lumOff val="25000"/>
                </a:schemeClr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sp>
        <p:nvSpPr>
          <p:cNvPr id="24" name="四角形: 角を丸くする 23">
            <a:extLst>
              <a:ext uri="{FF2B5EF4-FFF2-40B4-BE49-F238E27FC236}">
                <a16:creationId xmlns:a16="http://schemas.microsoft.com/office/drawing/2014/main" id="{BE3D600D-05A9-4D5E-9A12-B4B29AA1EE3E}"/>
              </a:ext>
            </a:extLst>
          </p:cNvPr>
          <p:cNvSpPr/>
          <p:nvPr/>
        </p:nvSpPr>
        <p:spPr>
          <a:xfrm>
            <a:off x="245438" y="1551740"/>
            <a:ext cx="4596348" cy="568233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B5482F71-9FDA-4E6B-8F3E-BBB85F4E50F4}"/>
              </a:ext>
            </a:extLst>
          </p:cNvPr>
          <p:cNvSpPr txBox="1"/>
          <p:nvPr/>
        </p:nvSpPr>
        <p:spPr>
          <a:xfrm>
            <a:off x="737412" y="1632856"/>
            <a:ext cx="375267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ja-JP" altLang="en-US" dirty="0">
                <a:solidFill>
                  <a:schemeClr val="bg1"/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敵を倒して高スコアを目指そう！</a:t>
            </a:r>
            <a:endParaRPr lang="en-US" altLang="ja-JP" dirty="0">
              <a:solidFill>
                <a:schemeClr val="bg1"/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sp>
        <p:nvSpPr>
          <p:cNvPr id="32" name="四角形: 角を丸くする 31">
            <a:extLst>
              <a:ext uri="{FF2B5EF4-FFF2-40B4-BE49-F238E27FC236}">
                <a16:creationId xmlns:a16="http://schemas.microsoft.com/office/drawing/2014/main" id="{7793CB6B-81AE-4DCE-BB8B-9ADADB4BFE66}"/>
              </a:ext>
            </a:extLst>
          </p:cNvPr>
          <p:cNvSpPr/>
          <p:nvPr/>
        </p:nvSpPr>
        <p:spPr>
          <a:xfrm>
            <a:off x="5064213" y="1533405"/>
            <a:ext cx="4596348" cy="568233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四角形: 角を丸くする 32">
            <a:extLst>
              <a:ext uri="{FF2B5EF4-FFF2-40B4-BE49-F238E27FC236}">
                <a16:creationId xmlns:a16="http://schemas.microsoft.com/office/drawing/2014/main" id="{70C3FCEF-E18E-4AE7-9D95-78C077A33247}"/>
              </a:ext>
            </a:extLst>
          </p:cNvPr>
          <p:cNvSpPr/>
          <p:nvPr/>
        </p:nvSpPr>
        <p:spPr>
          <a:xfrm>
            <a:off x="5073544" y="2187936"/>
            <a:ext cx="4596348" cy="444422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grpSp>
        <p:nvGrpSpPr>
          <p:cNvPr id="38" name="グループ化 37">
            <a:extLst>
              <a:ext uri="{FF2B5EF4-FFF2-40B4-BE49-F238E27FC236}">
                <a16:creationId xmlns:a16="http://schemas.microsoft.com/office/drawing/2014/main" id="{936188AA-8FC9-4F52-AF99-BAC6FA231702}"/>
              </a:ext>
            </a:extLst>
          </p:cNvPr>
          <p:cNvGrpSpPr/>
          <p:nvPr/>
        </p:nvGrpSpPr>
        <p:grpSpPr>
          <a:xfrm>
            <a:off x="5243589" y="2545535"/>
            <a:ext cx="4237596" cy="1419568"/>
            <a:chOff x="5290633" y="2570945"/>
            <a:chExt cx="4237596" cy="1419568"/>
          </a:xfrm>
        </p:grpSpPr>
        <p:pic>
          <p:nvPicPr>
            <p:cNvPr id="35" name="図 34" descr="コンピューター, スクリーンショット, ラップトップ, モニター が含まれている画像&#10;&#10;自動的に生成された説明">
              <a:extLst>
                <a:ext uri="{FF2B5EF4-FFF2-40B4-BE49-F238E27FC236}">
                  <a16:creationId xmlns:a16="http://schemas.microsoft.com/office/drawing/2014/main" id="{DCAF9C1D-DF99-4A65-A7C2-466038AEBE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349" t="15916" r="30384" b="45020"/>
            <a:stretch/>
          </p:blipFill>
          <p:spPr>
            <a:xfrm>
              <a:off x="5290633" y="2570945"/>
              <a:ext cx="2007584" cy="1419568"/>
            </a:xfrm>
            <a:prstGeom prst="rect">
              <a:avLst/>
            </a:prstGeom>
          </p:spPr>
        </p:pic>
        <p:pic>
          <p:nvPicPr>
            <p:cNvPr id="37" name="図 36" descr="スクリーンショット, コンピューター, モニター, 机 が含まれている画像&#10;&#10;自動的に生成された説明">
              <a:extLst>
                <a:ext uri="{FF2B5EF4-FFF2-40B4-BE49-F238E27FC236}">
                  <a16:creationId xmlns:a16="http://schemas.microsoft.com/office/drawing/2014/main" id="{2F04263E-4756-4F11-81D5-3BCEEC72C9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827" t="23628" r="27907" b="37308"/>
            <a:stretch/>
          </p:blipFill>
          <p:spPr>
            <a:xfrm>
              <a:off x="7520645" y="2570945"/>
              <a:ext cx="2007584" cy="1419568"/>
            </a:xfrm>
            <a:prstGeom prst="rect">
              <a:avLst/>
            </a:prstGeom>
          </p:spPr>
        </p:pic>
      </p:grp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17B10B1D-0DC1-4D64-BA42-84BDA7E0524E}"/>
              </a:ext>
            </a:extLst>
          </p:cNvPr>
          <p:cNvSpPr txBox="1"/>
          <p:nvPr/>
        </p:nvSpPr>
        <p:spPr>
          <a:xfrm>
            <a:off x="5343337" y="4509135"/>
            <a:ext cx="4038098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ja-JP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空間を把握してギミックを解いていこう！</a:t>
            </a:r>
            <a:endParaRPr lang="en-US" altLang="ja-JP" sz="1600" dirty="0">
              <a:solidFill>
                <a:schemeClr val="tx1">
                  <a:lumMod val="75000"/>
                  <a:lumOff val="25000"/>
                </a:schemeClr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  <a:p>
            <a:pPr algn="ctr"/>
            <a:endParaRPr lang="en-US" altLang="ja-JP" sz="1600" dirty="0">
              <a:solidFill>
                <a:schemeClr val="tx1">
                  <a:lumMod val="75000"/>
                  <a:lumOff val="25000"/>
                </a:schemeClr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  <a:p>
            <a:pPr algn="ctr"/>
            <a:r>
              <a:rPr lang="ja-JP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しかし、邪魔をしてくる</a:t>
            </a:r>
            <a:endParaRPr lang="en-US" altLang="ja-JP" sz="1600" dirty="0">
              <a:solidFill>
                <a:schemeClr val="tx1">
                  <a:lumMod val="75000"/>
                  <a:lumOff val="25000"/>
                </a:schemeClr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  <a:p>
            <a:pPr algn="ctr"/>
            <a:r>
              <a:rPr lang="ja-JP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敵が出現するので注意が必要だ</a:t>
            </a:r>
            <a:r>
              <a:rPr lang="en-US" altLang="ja-JP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!!</a:t>
            </a:r>
          </a:p>
          <a:p>
            <a:pPr algn="ctr"/>
            <a:endParaRPr lang="en-US" altLang="ja-JP" sz="1600" dirty="0">
              <a:solidFill>
                <a:schemeClr val="tx1">
                  <a:lumMod val="75000"/>
                  <a:lumOff val="25000"/>
                </a:schemeClr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  <a:p>
            <a:pPr algn="ctr"/>
            <a:r>
              <a:rPr lang="ja-JP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時には敵を利用することも？</a:t>
            </a:r>
            <a:endParaRPr lang="en-US" altLang="ja-JP" sz="1600" dirty="0">
              <a:solidFill>
                <a:schemeClr val="tx1">
                  <a:lumMod val="75000"/>
                  <a:lumOff val="25000"/>
                </a:schemeClr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7DCAB1B1-6EFE-4255-AEAC-1B0D5DB8DD67}"/>
              </a:ext>
            </a:extLst>
          </p:cNvPr>
          <p:cNvSpPr txBox="1"/>
          <p:nvPr/>
        </p:nvSpPr>
        <p:spPr>
          <a:xfrm>
            <a:off x="5486050" y="1632856"/>
            <a:ext cx="375267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ja-JP" altLang="en-US" dirty="0">
                <a:solidFill>
                  <a:schemeClr val="bg1"/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ギミックを利用してゴールへ</a:t>
            </a:r>
            <a:endParaRPr lang="en-US" altLang="ja-JP" dirty="0">
              <a:solidFill>
                <a:schemeClr val="bg1"/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7DA4974F-AAF3-4185-8659-BFD871EDF1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9883" y="2480848"/>
            <a:ext cx="1897186" cy="1697258"/>
          </a:xfrm>
          <a:prstGeom prst="rect">
            <a:avLst/>
          </a:prstGeom>
        </p:spPr>
      </p:pic>
      <p:sp>
        <p:nvSpPr>
          <p:cNvPr id="5" name="矢印: 右 4">
            <a:extLst>
              <a:ext uri="{FF2B5EF4-FFF2-40B4-BE49-F238E27FC236}">
                <a16:creationId xmlns:a16="http://schemas.microsoft.com/office/drawing/2014/main" id="{431523FD-1375-4D01-875A-BD17FD1BFFAE}"/>
              </a:ext>
            </a:extLst>
          </p:cNvPr>
          <p:cNvSpPr/>
          <p:nvPr/>
        </p:nvSpPr>
        <p:spPr>
          <a:xfrm>
            <a:off x="1541720" y="3103834"/>
            <a:ext cx="585596" cy="55933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4" name="図 33">
            <a:extLst>
              <a:ext uri="{FF2B5EF4-FFF2-40B4-BE49-F238E27FC236}">
                <a16:creationId xmlns:a16="http://schemas.microsoft.com/office/drawing/2014/main" id="{69C066F6-D0B5-4E5B-A879-DC3940DFA3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9883" y="4700833"/>
            <a:ext cx="1897186" cy="1697258"/>
          </a:xfrm>
          <a:prstGeom prst="rect">
            <a:avLst/>
          </a:prstGeom>
        </p:spPr>
      </p:pic>
      <p:sp>
        <p:nvSpPr>
          <p:cNvPr id="36" name="矢印: 右 35">
            <a:extLst>
              <a:ext uri="{FF2B5EF4-FFF2-40B4-BE49-F238E27FC236}">
                <a16:creationId xmlns:a16="http://schemas.microsoft.com/office/drawing/2014/main" id="{5DAF09F5-3F2D-4DA8-8674-48380590D9B5}"/>
              </a:ext>
            </a:extLst>
          </p:cNvPr>
          <p:cNvSpPr/>
          <p:nvPr/>
        </p:nvSpPr>
        <p:spPr>
          <a:xfrm>
            <a:off x="1541720" y="5333394"/>
            <a:ext cx="585596" cy="55933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66500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3">
            <a:extLst>
              <a:ext uri="{FF2B5EF4-FFF2-40B4-BE49-F238E27FC236}">
                <a16:creationId xmlns:a16="http://schemas.microsoft.com/office/drawing/2014/main" id="{3F99E3A1-3116-4FB8-AF73-F2B3B431F00C}"/>
              </a:ext>
            </a:extLst>
          </p:cNvPr>
          <p:cNvSpPr txBox="1">
            <a:spLocks/>
          </p:cNvSpPr>
          <p:nvPr/>
        </p:nvSpPr>
        <p:spPr>
          <a:xfrm>
            <a:off x="613505" y="263908"/>
            <a:ext cx="370919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Gravity</a:t>
            </a:r>
          </a:p>
          <a:p>
            <a:r>
              <a:rPr lang="en-US" altLang="ja-JP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	Labyrinth</a:t>
            </a:r>
            <a:endParaRPr lang="ja-JP" altLang="en-US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D42A9AFC-122D-46D7-84D8-520D5D136111}"/>
              </a:ext>
            </a:extLst>
          </p:cNvPr>
          <p:cNvSpPr txBox="1"/>
          <p:nvPr/>
        </p:nvSpPr>
        <p:spPr>
          <a:xfrm>
            <a:off x="5050971" y="122539"/>
            <a:ext cx="460959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重力を利用してゴールまでたどり着け！</a:t>
            </a:r>
            <a:endParaRPr kumimoji="1" lang="en-US" altLang="ja-JP" dirty="0">
              <a:solidFill>
                <a:schemeClr val="tx1">
                  <a:lumMod val="75000"/>
                  <a:lumOff val="25000"/>
                </a:schemeClr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  <a:p>
            <a:endParaRPr kumimoji="1" lang="en-US" altLang="ja-JP" dirty="0">
              <a:solidFill>
                <a:schemeClr val="tx1">
                  <a:lumMod val="75000"/>
                  <a:lumOff val="25000"/>
                </a:schemeClr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  <a:p>
            <a:r>
              <a:rPr kumimoji="1" lang="ja-JP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行く手を阻む敵、障害物それらも、重力を利用すれば、道になる</a:t>
            </a:r>
            <a:r>
              <a:rPr kumimoji="1" lang="en-US" altLang="ja-JP" dirty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!?</a:t>
            </a:r>
          </a:p>
          <a:p>
            <a:r>
              <a:rPr kumimoji="1" lang="ja-JP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ステージの構造を考えてゴールまで行こう！</a:t>
            </a:r>
            <a:endParaRPr kumimoji="1" lang="en-US" altLang="ja-JP" dirty="0">
              <a:solidFill>
                <a:schemeClr val="tx1">
                  <a:lumMod val="75000"/>
                  <a:lumOff val="25000"/>
                </a:schemeClr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sp>
        <p:nvSpPr>
          <p:cNvPr id="9" name="四角形: 角を丸くする 8">
            <a:extLst>
              <a:ext uri="{FF2B5EF4-FFF2-40B4-BE49-F238E27FC236}">
                <a16:creationId xmlns:a16="http://schemas.microsoft.com/office/drawing/2014/main" id="{A1B878E7-7D4C-460A-9271-73B1AF14A77D}"/>
              </a:ext>
            </a:extLst>
          </p:cNvPr>
          <p:cNvSpPr/>
          <p:nvPr/>
        </p:nvSpPr>
        <p:spPr>
          <a:xfrm>
            <a:off x="268447" y="1690690"/>
            <a:ext cx="4596348" cy="893439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5098AC38-0A84-4581-A8B7-2F9B95AA391B}"/>
              </a:ext>
            </a:extLst>
          </p:cNvPr>
          <p:cNvSpPr txBox="1"/>
          <p:nvPr/>
        </p:nvSpPr>
        <p:spPr>
          <a:xfrm>
            <a:off x="690284" y="1814243"/>
            <a:ext cx="3752673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dirty="0">
                <a:solidFill>
                  <a:schemeClr val="bg1"/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プレイ人数</a:t>
            </a:r>
            <a:r>
              <a:rPr lang="en-US" altLang="ja-JP" dirty="0">
                <a:solidFill>
                  <a:schemeClr val="bg1"/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	</a:t>
            </a:r>
            <a:r>
              <a:rPr lang="ja-JP" altLang="en-US" dirty="0">
                <a:solidFill>
                  <a:schemeClr val="bg1"/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：</a:t>
            </a:r>
            <a:r>
              <a:rPr lang="en-US" altLang="ja-JP" dirty="0">
                <a:solidFill>
                  <a:schemeClr val="bg1"/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1</a:t>
            </a:r>
            <a:r>
              <a:rPr lang="ja-JP" altLang="en-US" dirty="0">
                <a:solidFill>
                  <a:schemeClr val="bg1"/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人</a:t>
            </a:r>
            <a:endParaRPr lang="en-US" altLang="ja-JP" dirty="0">
              <a:solidFill>
                <a:schemeClr val="bg1"/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  <a:p>
            <a:r>
              <a:rPr lang="ja-JP" altLang="en-US" dirty="0">
                <a:solidFill>
                  <a:schemeClr val="bg1"/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ジャンル</a:t>
            </a:r>
            <a:r>
              <a:rPr lang="en-US" altLang="ja-JP" dirty="0">
                <a:solidFill>
                  <a:schemeClr val="bg1"/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		</a:t>
            </a:r>
            <a:r>
              <a:rPr lang="ja-JP" altLang="en-US" dirty="0">
                <a:solidFill>
                  <a:schemeClr val="bg1"/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：</a:t>
            </a:r>
            <a:r>
              <a:rPr lang="en-US" altLang="ja-JP" dirty="0">
                <a:solidFill>
                  <a:schemeClr val="bg1"/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3D</a:t>
            </a:r>
            <a:r>
              <a:rPr lang="ja-JP" altLang="en-US" dirty="0">
                <a:solidFill>
                  <a:schemeClr val="bg1"/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アクションパズル</a:t>
            </a:r>
            <a:endParaRPr lang="en-US" altLang="ja-JP" dirty="0">
              <a:solidFill>
                <a:schemeClr val="bg1"/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sp>
        <p:nvSpPr>
          <p:cNvPr id="11" name="四角形: 角を丸くする 10">
            <a:extLst>
              <a:ext uri="{FF2B5EF4-FFF2-40B4-BE49-F238E27FC236}">
                <a16:creationId xmlns:a16="http://schemas.microsoft.com/office/drawing/2014/main" id="{CC50A1DB-CF8D-44A9-A3DF-8DE40905211C}"/>
              </a:ext>
            </a:extLst>
          </p:cNvPr>
          <p:cNvSpPr/>
          <p:nvPr/>
        </p:nvSpPr>
        <p:spPr>
          <a:xfrm>
            <a:off x="245437" y="2707682"/>
            <a:ext cx="4586579" cy="4027780"/>
          </a:xfrm>
          <a:prstGeom prst="roundRect">
            <a:avLst>
              <a:gd name="adj" fmla="val 4931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5E883AAB-0AA2-4C2F-A3C2-4D3C30C19ECB}"/>
              </a:ext>
            </a:extLst>
          </p:cNvPr>
          <p:cNvSpPr txBox="1"/>
          <p:nvPr/>
        </p:nvSpPr>
        <p:spPr>
          <a:xfrm>
            <a:off x="926679" y="6029773"/>
            <a:ext cx="3082842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ja-JP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様々な方向の重力から生じる異次元観を楽しんで</a:t>
            </a:r>
            <a:r>
              <a:rPr lang="ja-JP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ほしい</a:t>
            </a:r>
            <a:endParaRPr lang="en-US" altLang="ja-JP" sz="1600" dirty="0">
              <a:solidFill>
                <a:schemeClr val="tx1">
                  <a:lumMod val="75000"/>
                  <a:lumOff val="25000"/>
                </a:schemeClr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pic>
        <p:nvPicPr>
          <p:cNvPr id="14" name="コンテンツ プレースホルダー 13">
            <a:extLst>
              <a:ext uri="{FF2B5EF4-FFF2-40B4-BE49-F238E27FC236}">
                <a16:creationId xmlns:a16="http://schemas.microsoft.com/office/drawing/2014/main" id="{F0439D5A-FEF1-44C5-A21B-4571BC35054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049" y="2839763"/>
            <a:ext cx="3283353" cy="3128234"/>
          </a:xfrm>
        </p:spPr>
      </p:pic>
      <p:sp>
        <p:nvSpPr>
          <p:cNvPr id="15" name="四角形: 角を丸くする 14">
            <a:extLst>
              <a:ext uri="{FF2B5EF4-FFF2-40B4-BE49-F238E27FC236}">
                <a16:creationId xmlns:a16="http://schemas.microsoft.com/office/drawing/2014/main" id="{9C50529B-AF50-445C-8419-4B584D088B99}"/>
              </a:ext>
            </a:extLst>
          </p:cNvPr>
          <p:cNvSpPr/>
          <p:nvPr/>
        </p:nvSpPr>
        <p:spPr>
          <a:xfrm>
            <a:off x="5073984" y="1690690"/>
            <a:ext cx="4586579" cy="5044321"/>
          </a:xfrm>
          <a:prstGeom prst="roundRect">
            <a:avLst>
              <a:gd name="adj" fmla="val 5347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965812E3-F403-48FC-B66E-1DB690785E79}"/>
              </a:ext>
            </a:extLst>
          </p:cNvPr>
          <p:cNvSpPr txBox="1"/>
          <p:nvPr/>
        </p:nvSpPr>
        <p:spPr>
          <a:xfrm>
            <a:off x="5441365" y="5744209"/>
            <a:ext cx="3800831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ja-JP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重力によって壁を、走ることができる！</a:t>
            </a:r>
            <a:endParaRPr lang="en-US" altLang="ja-JP" sz="1600" dirty="0">
              <a:solidFill>
                <a:schemeClr val="tx1">
                  <a:lumMod val="75000"/>
                  <a:lumOff val="25000"/>
                </a:schemeClr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  <a:p>
            <a:pPr algn="ctr"/>
            <a:r>
              <a:rPr lang="ja-JP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これを主軸としてゴールまで行こう</a:t>
            </a:r>
            <a:endParaRPr lang="en-US" altLang="ja-JP" sz="1600" dirty="0">
              <a:solidFill>
                <a:schemeClr val="tx1">
                  <a:lumMod val="75000"/>
                  <a:lumOff val="25000"/>
                </a:schemeClr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AE174554-41D8-4F0A-B585-ED943C71B46E}"/>
              </a:ext>
            </a:extLst>
          </p:cNvPr>
          <p:cNvSpPr txBox="1"/>
          <p:nvPr/>
        </p:nvSpPr>
        <p:spPr>
          <a:xfrm>
            <a:off x="690284" y="2839163"/>
            <a:ext cx="1346735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ja-JP" sz="1600" dirty="0">
                <a:ln w="3175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/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(</a:t>
            </a:r>
            <a:r>
              <a:rPr lang="ja-JP" altLang="en-US" sz="1600" dirty="0">
                <a:ln w="3175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/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イメージ</a:t>
            </a:r>
            <a:r>
              <a:rPr lang="en-US" altLang="ja-JP" sz="1600" dirty="0">
                <a:ln w="3175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/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)</a:t>
            </a:r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204" t="9049" r="11705" b="39442"/>
          <a:stretch/>
        </p:blipFill>
        <p:spPr>
          <a:xfrm>
            <a:off x="5210945" y="2013934"/>
            <a:ext cx="3772861" cy="2327565"/>
          </a:xfrm>
          <a:prstGeom prst="rect">
            <a:avLst/>
          </a:prstGeom>
        </p:spPr>
      </p:pic>
      <p:pic>
        <p:nvPicPr>
          <p:cNvPr id="1026" name="Picture 2" descr="http://www.pokemondp.net/platinum/tornworl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1780" y="3702231"/>
            <a:ext cx="2238975" cy="1684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四角形吹き出し 3"/>
          <p:cNvSpPr/>
          <p:nvPr/>
        </p:nvSpPr>
        <p:spPr>
          <a:xfrm>
            <a:off x="5210945" y="4609785"/>
            <a:ext cx="1686895" cy="777009"/>
          </a:xfrm>
          <a:prstGeom prst="wedgeRectCallout">
            <a:avLst>
              <a:gd name="adj1" fmla="val 72398"/>
              <a:gd name="adj2" fmla="val 22624"/>
            </a:avLst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dirty="0" smtClean="0">
                <a:solidFill>
                  <a:schemeClr val="bg1"/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グラフィックはこんな感じ</a:t>
            </a:r>
            <a:endParaRPr kumimoji="1" lang="ja-JP" altLang="en-US" dirty="0">
              <a:solidFill>
                <a:schemeClr val="bg1"/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935232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四角形: 角を丸くする 25">
            <a:extLst>
              <a:ext uri="{FF2B5EF4-FFF2-40B4-BE49-F238E27FC236}">
                <a16:creationId xmlns:a16="http://schemas.microsoft.com/office/drawing/2014/main" id="{DE4591ED-29DB-4084-B22A-B12BA9183A42}"/>
              </a:ext>
            </a:extLst>
          </p:cNvPr>
          <p:cNvSpPr/>
          <p:nvPr/>
        </p:nvSpPr>
        <p:spPr>
          <a:xfrm>
            <a:off x="245437" y="4427051"/>
            <a:ext cx="4596348" cy="219577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" name="タイトル 1">
            <a:extLst>
              <a:ext uri="{FF2B5EF4-FFF2-40B4-BE49-F238E27FC236}">
                <a16:creationId xmlns:a16="http://schemas.microsoft.com/office/drawing/2014/main" id="{8167822D-7A96-4FCB-B65F-627891E511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7" y="235172"/>
            <a:ext cx="8543925" cy="1325563"/>
          </a:xfrm>
        </p:spPr>
        <p:txBody>
          <a:bodyPr/>
          <a:lstStyle/>
          <a:p>
            <a:pPr algn="ctr"/>
            <a:r>
              <a:rPr kumimoji="1" lang="ja-JP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重力を利用すると</a:t>
            </a:r>
            <a:r>
              <a:rPr kumimoji="1" lang="en-US" altLang="ja-JP" dirty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…</a:t>
            </a:r>
            <a:endParaRPr kumimoji="1" lang="ja-JP" altLang="en-US" dirty="0">
              <a:solidFill>
                <a:schemeClr val="tx1">
                  <a:lumMod val="75000"/>
                  <a:lumOff val="25000"/>
                </a:schemeClr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sp>
        <p:nvSpPr>
          <p:cNvPr id="7" name="四角形: 角を丸くする 6">
            <a:extLst>
              <a:ext uri="{FF2B5EF4-FFF2-40B4-BE49-F238E27FC236}">
                <a16:creationId xmlns:a16="http://schemas.microsoft.com/office/drawing/2014/main" id="{80A737E7-1C1A-4A85-9E89-4D74F04B1BEC}"/>
              </a:ext>
            </a:extLst>
          </p:cNvPr>
          <p:cNvSpPr/>
          <p:nvPr/>
        </p:nvSpPr>
        <p:spPr>
          <a:xfrm>
            <a:off x="245437" y="2178605"/>
            <a:ext cx="4596348" cy="219577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5E733FF9-09BC-41DF-B2A6-84E88CFB1455}"/>
              </a:ext>
            </a:extLst>
          </p:cNvPr>
          <p:cNvSpPr txBox="1"/>
          <p:nvPr/>
        </p:nvSpPr>
        <p:spPr>
          <a:xfrm>
            <a:off x="871216" y="2262224"/>
            <a:ext cx="334479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ja-JP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重力を使って敵の居る方に落下</a:t>
            </a:r>
            <a:endParaRPr lang="en-US" altLang="ja-JP" sz="1600" dirty="0">
              <a:solidFill>
                <a:schemeClr val="tx1">
                  <a:lumMod val="75000"/>
                  <a:lumOff val="25000"/>
                </a:schemeClr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  <a:p>
            <a:pPr algn="ctr"/>
            <a:r>
              <a:rPr lang="ja-JP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敵を倒すことができるぞ！</a:t>
            </a:r>
            <a:endParaRPr lang="en-US" altLang="ja-JP" sz="1600" dirty="0">
              <a:solidFill>
                <a:schemeClr val="tx1">
                  <a:lumMod val="75000"/>
                  <a:lumOff val="25000"/>
                </a:schemeClr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BBDD7CF9-40E1-4619-9E1E-D1D397607BB2}"/>
              </a:ext>
            </a:extLst>
          </p:cNvPr>
          <p:cNvSpPr txBox="1"/>
          <p:nvPr/>
        </p:nvSpPr>
        <p:spPr>
          <a:xfrm>
            <a:off x="1002063" y="4545426"/>
            <a:ext cx="3234456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ja-JP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まとめて倒すと得点がアップ！</a:t>
            </a:r>
            <a:endParaRPr lang="en-US" altLang="ja-JP" sz="1600" dirty="0">
              <a:solidFill>
                <a:schemeClr val="tx1">
                  <a:lumMod val="75000"/>
                  <a:lumOff val="25000"/>
                </a:schemeClr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  <a:p>
            <a:pPr algn="ctr"/>
            <a:r>
              <a:rPr lang="ja-JP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ゴールするだけでなく得点を稼ごう</a:t>
            </a:r>
            <a:endParaRPr lang="en-US" altLang="ja-JP" sz="1600" dirty="0">
              <a:solidFill>
                <a:schemeClr val="tx1">
                  <a:lumMod val="75000"/>
                  <a:lumOff val="25000"/>
                </a:schemeClr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sp>
        <p:nvSpPr>
          <p:cNvPr id="24" name="四角形: 角を丸くする 23">
            <a:extLst>
              <a:ext uri="{FF2B5EF4-FFF2-40B4-BE49-F238E27FC236}">
                <a16:creationId xmlns:a16="http://schemas.microsoft.com/office/drawing/2014/main" id="{BE3D600D-05A9-4D5E-9A12-B4B29AA1EE3E}"/>
              </a:ext>
            </a:extLst>
          </p:cNvPr>
          <p:cNvSpPr/>
          <p:nvPr/>
        </p:nvSpPr>
        <p:spPr>
          <a:xfrm>
            <a:off x="245438" y="1551740"/>
            <a:ext cx="4596348" cy="568233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B5482F71-9FDA-4E6B-8F3E-BBB85F4E50F4}"/>
              </a:ext>
            </a:extLst>
          </p:cNvPr>
          <p:cNvSpPr txBox="1"/>
          <p:nvPr/>
        </p:nvSpPr>
        <p:spPr>
          <a:xfrm>
            <a:off x="737412" y="1632856"/>
            <a:ext cx="375267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ja-JP" altLang="en-US" dirty="0">
                <a:solidFill>
                  <a:schemeClr val="bg1"/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重力を切り替えて敵を倒せ！</a:t>
            </a:r>
            <a:endParaRPr lang="en-US" altLang="ja-JP" dirty="0">
              <a:solidFill>
                <a:schemeClr val="bg1"/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sp>
        <p:nvSpPr>
          <p:cNvPr id="32" name="四角形: 角を丸くする 31">
            <a:extLst>
              <a:ext uri="{FF2B5EF4-FFF2-40B4-BE49-F238E27FC236}">
                <a16:creationId xmlns:a16="http://schemas.microsoft.com/office/drawing/2014/main" id="{7793CB6B-81AE-4DCE-BB8B-9ADADB4BFE66}"/>
              </a:ext>
            </a:extLst>
          </p:cNvPr>
          <p:cNvSpPr/>
          <p:nvPr/>
        </p:nvSpPr>
        <p:spPr>
          <a:xfrm>
            <a:off x="5064213" y="1533405"/>
            <a:ext cx="4596348" cy="568233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四角形: 角を丸くする 32">
            <a:extLst>
              <a:ext uri="{FF2B5EF4-FFF2-40B4-BE49-F238E27FC236}">
                <a16:creationId xmlns:a16="http://schemas.microsoft.com/office/drawing/2014/main" id="{70C3FCEF-E18E-4AE7-9D95-78C077A33247}"/>
              </a:ext>
            </a:extLst>
          </p:cNvPr>
          <p:cNvSpPr/>
          <p:nvPr/>
        </p:nvSpPr>
        <p:spPr>
          <a:xfrm>
            <a:off x="5073544" y="2187936"/>
            <a:ext cx="4596348" cy="4444223"/>
          </a:xfrm>
          <a:prstGeom prst="roundRect">
            <a:avLst>
              <a:gd name="adj" fmla="val 7798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7DCAB1B1-6EFE-4255-AEAC-1B0D5DB8DD67}"/>
              </a:ext>
            </a:extLst>
          </p:cNvPr>
          <p:cNvSpPr txBox="1"/>
          <p:nvPr/>
        </p:nvSpPr>
        <p:spPr>
          <a:xfrm>
            <a:off x="5486050" y="1632856"/>
            <a:ext cx="375267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ja-JP" altLang="en-US" dirty="0">
                <a:solidFill>
                  <a:schemeClr val="bg1"/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物は様々な重力の影響を受ける</a:t>
            </a:r>
            <a:endParaRPr lang="en-US" altLang="ja-JP" dirty="0">
              <a:solidFill>
                <a:schemeClr val="bg1"/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0851A634-92A6-4C6B-B8A5-61B098948137}"/>
              </a:ext>
            </a:extLst>
          </p:cNvPr>
          <p:cNvSpPr/>
          <p:nvPr/>
        </p:nvSpPr>
        <p:spPr>
          <a:xfrm>
            <a:off x="786410" y="4042676"/>
            <a:ext cx="3483541" cy="21587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" name="矢印: 右 4">
            <a:extLst>
              <a:ext uri="{FF2B5EF4-FFF2-40B4-BE49-F238E27FC236}">
                <a16:creationId xmlns:a16="http://schemas.microsoft.com/office/drawing/2014/main" id="{431523FD-1375-4D01-875A-BD17FD1BFFAE}"/>
              </a:ext>
            </a:extLst>
          </p:cNvPr>
          <p:cNvSpPr/>
          <p:nvPr/>
        </p:nvSpPr>
        <p:spPr>
          <a:xfrm>
            <a:off x="1631638" y="3360392"/>
            <a:ext cx="520343" cy="452423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32D4AC81-D92D-4E97-894F-A7F70F13DBC9}"/>
              </a:ext>
            </a:extLst>
          </p:cNvPr>
          <p:cNvSpPr/>
          <p:nvPr/>
        </p:nvSpPr>
        <p:spPr>
          <a:xfrm>
            <a:off x="807614" y="6272236"/>
            <a:ext cx="3525201" cy="23997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矢印: 右 35">
            <a:extLst>
              <a:ext uri="{FF2B5EF4-FFF2-40B4-BE49-F238E27FC236}">
                <a16:creationId xmlns:a16="http://schemas.microsoft.com/office/drawing/2014/main" id="{5DAF09F5-3F2D-4DA8-8674-48380590D9B5}"/>
              </a:ext>
            </a:extLst>
          </p:cNvPr>
          <p:cNvSpPr/>
          <p:nvPr/>
        </p:nvSpPr>
        <p:spPr>
          <a:xfrm>
            <a:off x="1662951" y="5517232"/>
            <a:ext cx="526565" cy="502951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11" name="グループ化 10"/>
          <p:cNvGrpSpPr/>
          <p:nvPr/>
        </p:nvGrpSpPr>
        <p:grpSpPr>
          <a:xfrm>
            <a:off x="10478987" y="2570483"/>
            <a:ext cx="4370764" cy="1323538"/>
            <a:chOff x="5186336" y="2698621"/>
            <a:chExt cx="4370764" cy="1323538"/>
          </a:xfrm>
        </p:grpSpPr>
        <p:grpSp>
          <p:nvGrpSpPr>
            <p:cNvPr id="44" name="グループ化 43">
              <a:extLst>
                <a:ext uri="{FF2B5EF4-FFF2-40B4-BE49-F238E27FC236}">
                  <a16:creationId xmlns:a16="http://schemas.microsoft.com/office/drawing/2014/main" id="{4819EB99-F6C0-493D-80FC-A1CE5111C307}"/>
                </a:ext>
              </a:extLst>
            </p:cNvPr>
            <p:cNvGrpSpPr/>
            <p:nvPr/>
          </p:nvGrpSpPr>
          <p:grpSpPr>
            <a:xfrm>
              <a:off x="5186336" y="2698621"/>
              <a:ext cx="4370764" cy="1323538"/>
              <a:chOff x="5169994" y="2777848"/>
              <a:chExt cx="4370764" cy="1323538"/>
            </a:xfrm>
          </p:grpSpPr>
          <p:pic>
            <p:nvPicPr>
              <p:cNvPr id="25" name="図 24">
                <a:extLst>
                  <a:ext uri="{FF2B5EF4-FFF2-40B4-BE49-F238E27FC236}">
                    <a16:creationId xmlns:a16="http://schemas.microsoft.com/office/drawing/2014/main" id="{69B35666-4289-4136-A4EC-74DFFE8CEB5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3538" t="25943" r="36540" b="40874"/>
              <a:stretch/>
            </p:blipFill>
            <p:spPr>
              <a:xfrm>
                <a:off x="5169994" y="2804431"/>
                <a:ext cx="1384267" cy="1296955"/>
              </a:xfrm>
              <a:prstGeom prst="rect">
                <a:avLst/>
              </a:prstGeom>
            </p:spPr>
          </p:pic>
          <p:pic>
            <p:nvPicPr>
              <p:cNvPr id="41" name="図 40">
                <a:extLst>
                  <a:ext uri="{FF2B5EF4-FFF2-40B4-BE49-F238E27FC236}">
                    <a16:creationId xmlns:a16="http://schemas.microsoft.com/office/drawing/2014/main" id="{6052AEE6-C81D-4597-9759-F20FCE4843D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850" t="28067" r="48227" b="38749"/>
              <a:stretch/>
            </p:blipFill>
            <p:spPr>
              <a:xfrm>
                <a:off x="6663242" y="2804431"/>
                <a:ext cx="1384267" cy="1296955"/>
              </a:xfrm>
              <a:prstGeom prst="rect">
                <a:avLst/>
              </a:prstGeom>
            </p:spPr>
          </p:pic>
          <p:pic>
            <p:nvPicPr>
              <p:cNvPr id="43" name="図 42">
                <a:extLst>
                  <a:ext uri="{FF2B5EF4-FFF2-40B4-BE49-F238E27FC236}">
                    <a16:creationId xmlns:a16="http://schemas.microsoft.com/office/drawing/2014/main" id="{1709ACB6-CAD5-4A47-ACBC-6001DB393DB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0592" t="27502" r="39485" b="39314"/>
              <a:stretch/>
            </p:blipFill>
            <p:spPr>
              <a:xfrm>
                <a:off x="8156490" y="2777848"/>
                <a:ext cx="1384268" cy="1296955"/>
              </a:xfrm>
              <a:prstGeom prst="rect">
                <a:avLst/>
              </a:prstGeom>
            </p:spPr>
          </p:pic>
        </p:grpSp>
        <p:sp>
          <p:nvSpPr>
            <p:cNvPr id="45" name="矢印: 右 44">
              <a:extLst>
                <a:ext uri="{FF2B5EF4-FFF2-40B4-BE49-F238E27FC236}">
                  <a16:creationId xmlns:a16="http://schemas.microsoft.com/office/drawing/2014/main" id="{AB831F11-64FA-4765-B63B-CE2152739197}"/>
                </a:ext>
              </a:extLst>
            </p:cNvPr>
            <p:cNvSpPr/>
            <p:nvPr/>
          </p:nvSpPr>
          <p:spPr>
            <a:xfrm>
              <a:off x="6464905" y="3233011"/>
              <a:ext cx="316567" cy="452423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46" name="矢印: 右 45">
              <a:extLst>
                <a:ext uri="{FF2B5EF4-FFF2-40B4-BE49-F238E27FC236}">
                  <a16:creationId xmlns:a16="http://schemas.microsoft.com/office/drawing/2014/main" id="{5FFE3CB9-EFD9-4D19-9771-D0D28F7839D2}"/>
                </a:ext>
              </a:extLst>
            </p:cNvPr>
            <p:cNvSpPr/>
            <p:nvPr/>
          </p:nvSpPr>
          <p:spPr>
            <a:xfrm>
              <a:off x="7969121" y="3233011"/>
              <a:ext cx="316567" cy="452423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</p:grpSp>
      <p:sp>
        <p:nvSpPr>
          <p:cNvPr id="47" name="テキスト ボックス 46">
            <a:extLst>
              <a:ext uri="{FF2B5EF4-FFF2-40B4-BE49-F238E27FC236}">
                <a16:creationId xmlns:a16="http://schemas.microsoft.com/office/drawing/2014/main" id="{5E13999B-FBA6-4317-B1A1-338BE82625DE}"/>
              </a:ext>
            </a:extLst>
          </p:cNvPr>
          <p:cNvSpPr txBox="1"/>
          <p:nvPr/>
        </p:nvSpPr>
        <p:spPr>
          <a:xfrm>
            <a:off x="5343337" y="4262915"/>
            <a:ext cx="4038098" cy="206210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ja-JP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棘によって行けない場所でも</a:t>
            </a:r>
            <a:endParaRPr lang="en-US" altLang="ja-JP" sz="1600" dirty="0">
              <a:solidFill>
                <a:schemeClr val="tx1">
                  <a:lumMod val="75000"/>
                  <a:lumOff val="25000"/>
                </a:schemeClr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  <a:p>
            <a:pPr algn="ctr"/>
            <a:r>
              <a:rPr lang="ja-JP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障害物を利用することで、行けるように</a:t>
            </a:r>
            <a:r>
              <a:rPr lang="en-US" altLang="ja-JP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…</a:t>
            </a:r>
          </a:p>
          <a:p>
            <a:pPr algn="ctr"/>
            <a:endParaRPr lang="en-US" altLang="ja-JP" sz="1600" dirty="0">
              <a:solidFill>
                <a:schemeClr val="tx1">
                  <a:lumMod val="75000"/>
                  <a:lumOff val="25000"/>
                </a:schemeClr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  <a:p>
            <a:pPr algn="ctr"/>
            <a:r>
              <a:rPr lang="ja-JP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何でもない障害物が、</a:t>
            </a:r>
            <a:endParaRPr lang="en-US" altLang="ja-JP" sz="1600" dirty="0">
              <a:solidFill>
                <a:schemeClr val="tx1">
                  <a:lumMod val="75000"/>
                  <a:lumOff val="25000"/>
                </a:schemeClr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  <a:p>
            <a:pPr algn="ctr"/>
            <a:r>
              <a:rPr lang="ja-JP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重力によって、思わぬ動きにつながる</a:t>
            </a:r>
            <a:endParaRPr lang="en-US" altLang="ja-JP" sz="1600" dirty="0">
              <a:solidFill>
                <a:schemeClr val="tx1">
                  <a:lumMod val="75000"/>
                  <a:lumOff val="25000"/>
                </a:schemeClr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  <a:p>
            <a:pPr algn="ctr"/>
            <a:endParaRPr lang="en-US" altLang="ja-JP" sz="1600" dirty="0">
              <a:solidFill>
                <a:schemeClr val="tx1">
                  <a:lumMod val="75000"/>
                  <a:lumOff val="25000"/>
                </a:schemeClr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  <a:p>
            <a:pPr algn="ctr"/>
            <a:r>
              <a:rPr lang="ja-JP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どの重力に影響されるか</a:t>
            </a:r>
            <a:endParaRPr lang="en-US" altLang="ja-JP" sz="1600" dirty="0">
              <a:solidFill>
                <a:schemeClr val="tx1">
                  <a:lumMod val="75000"/>
                  <a:lumOff val="25000"/>
                </a:schemeClr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  <a:p>
            <a:pPr algn="ctr"/>
            <a:r>
              <a:rPr lang="ja-JP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見極めて、道を切り開け！</a:t>
            </a:r>
            <a:endParaRPr lang="en-US" altLang="ja-JP" sz="1600" dirty="0">
              <a:solidFill>
                <a:schemeClr val="tx1">
                  <a:lumMod val="75000"/>
                  <a:lumOff val="25000"/>
                </a:schemeClr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pic>
        <p:nvPicPr>
          <p:cNvPr id="31" name="図 3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099" y="2819982"/>
            <a:ext cx="864329" cy="1303353"/>
          </a:xfrm>
          <a:prstGeom prst="rect">
            <a:avLst/>
          </a:prstGeom>
        </p:spPr>
      </p:pic>
      <p:pic>
        <p:nvPicPr>
          <p:cNvPr id="55" name="図 5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099" y="5049542"/>
            <a:ext cx="864329" cy="1303353"/>
          </a:xfrm>
          <a:prstGeom prst="rect">
            <a:avLst/>
          </a:prstGeom>
        </p:spPr>
      </p:pic>
      <p:pic>
        <p:nvPicPr>
          <p:cNvPr id="2" name="図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3497" y="2857611"/>
            <a:ext cx="864227" cy="1303200"/>
          </a:xfrm>
          <a:prstGeom prst="rect">
            <a:avLst/>
          </a:prstGeom>
        </p:spPr>
      </p:pic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34981880-6456-47CD-9EE5-677815B789EA}"/>
              </a:ext>
            </a:extLst>
          </p:cNvPr>
          <p:cNvSpPr txBox="1"/>
          <p:nvPr/>
        </p:nvSpPr>
        <p:spPr>
          <a:xfrm>
            <a:off x="3466826" y="2926832"/>
            <a:ext cx="1582968" cy="32363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ja-JP" alt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/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＋</a:t>
            </a:r>
            <a:r>
              <a:rPr lang="en-US" altLang="ja-JP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/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100</a:t>
            </a: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1402" y="3066229"/>
            <a:ext cx="1528960" cy="719713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5070" y="5025630"/>
            <a:ext cx="864227" cy="1303200"/>
          </a:xfrm>
          <a:prstGeom prst="rect">
            <a:avLst/>
          </a:prstGeom>
        </p:spPr>
      </p:pic>
      <p:pic>
        <p:nvPicPr>
          <p:cNvPr id="34" name="図 3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2846" y="5110734"/>
            <a:ext cx="864227" cy="1303200"/>
          </a:xfrm>
          <a:prstGeom prst="rect">
            <a:avLst/>
          </a:prstGeom>
        </p:spPr>
      </p:pic>
      <p:pic>
        <p:nvPicPr>
          <p:cNvPr id="37" name="図 3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4229" y="5024328"/>
            <a:ext cx="864227" cy="1303200"/>
          </a:xfrm>
          <a:prstGeom prst="rect">
            <a:avLst/>
          </a:prstGeom>
        </p:spPr>
      </p:pic>
      <p:pic>
        <p:nvPicPr>
          <p:cNvPr id="38" name="図 3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6491" y="5317029"/>
            <a:ext cx="1528960" cy="719713"/>
          </a:xfrm>
          <a:prstGeom prst="rect">
            <a:avLst/>
          </a:prstGeom>
        </p:spPr>
      </p:pic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34981880-6456-47CD-9EE5-677815B789EA}"/>
              </a:ext>
            </a:extLst>
          </p:cNvPr>
          <p:cNvSpPr txBox="1"/>
          <p:nvPr/>
        </p:nvSpPr>
        <p:spPr>
          <a:xfrm>
            <a:off x="3676794" y="5049542"/>
            <a:ext cx="1582968" cy="32363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ja-JP" alt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/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＋</a:t>
            </a:r>
            <a:r>
              <a:rPr lang="en-US" altLang="ja-JP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/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100</a:t>
            </a:r>
          </a:p>
        </p:txBody>
      </p:sp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34981880-6456-47CD-9EE5-677815B789EA}"/>
              </a:ext>
            </a:extLst>
          </p:cNvPr>
          <p:cNvSpPr txBox="1"/>
          <p:nvPr/>
        </p:nvSpPr>
        <p:spPr>
          <a:xfrm>
            <a:off x="3739485" y="5201193"/>
            <a:ext cx="158296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ja-JP" altLang="en-US" sz="2000" dirty="0" smtClean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/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＋</a:t>
            </a:r>
            <a:r>
              <a:rPr lang="en-US" altLang="ja-JP" sz="2000" dirty="0" smtClean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/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20</a:t>
            </a:r>
            <a:r>
              <a:rPr lang="en-US" altLang="ja-JP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/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0</a:t>
            </a:r>
          </a:p>
        </p:txBody>
      </p:sp>
      <p:sp>
        <p:nvSpPr>
          <p:cNvPr id="48" name="テキスト ボックス 47">
            <a:extLst>
              <a:ext uri="{FF2B5EF4-FFF2-40B4-BE49-F238E27FC236}">
                <a16:creationId xmlns:a16="http://schemas.microsoft.com/office/drawing/2014/main" id="{34981880-6456-47CD-9EE5-677815B789EA}"/>
              </a:ext>
            </a:extLst>
          </p:cNvPr>
          <p:cNvSpPr txBox="1"/>
          <p:nvPr/>
        </p:nvSpPr>
        <p:spPr>
          <a:xfrm>
            <a:off x="3818367" y="5400454"/>
            <a:ext cx="158296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ja-JP" altLang="en-US" sz="2000" dirty="0" smtClean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/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＋</a:t>
            </a:r>
            <a:r>
              <a:rPr lang="en-US" altLang="ja-JP" sz="2000" dirty="0" smtClean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/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30</a:t>
            </a:r>
            <a:r>
              <a:rPr lang="en-US" altLang="ja-JP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/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0</a:t>
            </a:r>
          </a:p>
        </p:txBody>
      </p:sp>
      <p:sp>
        <p:nvSpPr>
          <p:cNvPr id="49" name="正方形/長方形 48">
            <a:extLst>
              <a:ext uri="{FF2B5EF4-FFF2-40B4-BE49-F238E27FC236}">
                <a16:creationId xmlns:a16="http://schemas.microsoft.com/office/drawing/2014/main" id="{0851A634-92A6-4C6B-B8A5-61B098948137}"/>
              </a:ext>
            </a:extLst>
          </p:cNvPr>
          <p:cNvSpPr/>
          <p:nvPr/>
        </p:nvSpPr>
        <p:spPr>
          <a:xfrm>
            <a:off x="5401335" y="3923923"/>
            <a:ext cx="1415101" cy="21587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5458" y="2816250"/>
            <a:ext cx="864227" cy="1303200"/>
          </a:xfrm>
          <a:prstGeom prst="rect">
            <a:avLst/>
          </a:prstGeom>
        </p:spPr>
      </p:pic>
      <p:sp>
        <p:nvSpPr>
          <p:cNvPr id="50" name="矢印: 右 4">
            <a:extLst>
              <a:ext uri="{FF2B5EF4-FFF2-40B4-BE49-F238E27FC236}">
                <a16:creationId xmlns:a16="http://schemas.microsoft.com/office/drawing/2014/main" id="{431523FD-1375-4D01-875A-BD17FD1BFFAE}"/>
              </a:ext>
            </a:extLst>
          </p:cNvPr>
          <p:cNvSpPr/>
          <p:nvPr/>
        </p:nvSpPr>
        <p:spPr>
          <a:xfrm>
            <a:off x="7046991" y="3241639"/>
            <a:ext cx="520343" cy="452423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1" name="正方形/長方形 50">
            <a:extLst>
              <a:ext uri="{FF2B5EF4-FFF2-40B4-BE49-F238E27FC236}">
                <a16:creationId xmlns:a16="http://schemas.microsoft.com/office/drawing/2014/main" id="{0851A634-92A6-4C6B-B8A5-61B098948137}"/>
              </a:ext>
            </a:extLst>
          </p:cNvPr>
          <p:cNvSpPr/>
          <p:nvPr/>
        </p:nvSpPr>
        <p:spPr>
          <a:xfrm>
            <a:off x="7809861" y="3920769"/>
            <a:ext cx="1415101" cy="21587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2" name="正方形/長方形 51">
            <a:extLst>
              <a:ext uri="{FF2B5EF4-FFF2-40B4-BE49-F238E27FC236}">
                <a16:creationId xmlns:a16="http://schemas.microsoft.com/office/drawing/2014/main" id="{0851A634-92A6-4C6B-B8A5-61B098948137}"/>
              </a:ext>
            </a:extLst>
          </p:cNvPr>
          <p:cNvSpPr/>
          <p:nvPr/>
        </p:nvSpPr>
        <p:spPr>
          <a:xfrm flipV="1">
            <a:off x="7809860" y="2729604"/>
            <a:ext cx="1415101" cy="11739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12" name="図 1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8254" y="2502063"/>
            <a:ext cx="1270924" cy="1611830"/>
          </a:xfrm>
          <a:prstGeom prst="rect">
            <a:avLst/>
          </a:prstGeom>
        </p:spPr>
      </p:pic>
      <p:sp>
        <p:nvSpPr>
          <p:cNvPr id="53" name="正方形/長方形 52">
            <a:extLst>
              <a:ext uri="{FF2B5EF4-FFF2-40B4-BE49-F238E27FC236}">
                <a16:creationId xmlns:a16="http://schemas.microsoft.com/office/drawing/2014/main" id="{0851A634-92A6-4C6B-B8A5-61B098948137}"/>
              </a:ext>
            </a:extLst>
          </p:cNvPr>
          <p:cNvSpPr/>
          <p:nvPr/>
        </p:nvSpPr>
        <p:spPr>
          <a:xfrm flipV="1">
            <a:off x="5400951" y="2727569"/>
            <a:ext cx="1415101" cy="11739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75020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四角形: 角を丸くする 25">
            <a:extLst>
              <a:ext uri="{FF2B5EF4-FFF2-40B4-BE49-F238E27FC236}">
                <a16:creationId xmlns:a16="http://schemas.microsoft.com/office/drawing/2014/main" id="{DE4591ED-29DB-4084-B22A-B12BA9183A42}"/>
              </a:ext>
            </a:extLst>
          </p:cNvPr>
          <p:cNvSpPr/>
          <p:nvPr/>
        </p:nvSpPr>
        <p:spPr>
          <a:xfrm>
            <a:off x="245437" y="4427051"/>
            <a:ext cx="4596348" cy="219577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" name="タイトル 1">
            <a:extLst>
              <a:ext uri="{FF2B5EF4-FFF2-40B4-BE49-F238E27FC236}">
                <a16:creationId xmlns:a16="http://schemas.microsoft.com/office/drawing/2014/main" id="{8167822D-7A96-4FCB-B65F-627891E511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7" y="235172"/>
            <a:ext cx="8543925" cy="1325563"/>
          </a:xfrm>
        </p:spPr>
        <p:txBody>
          <a:bodyPr/>
          <a:lstStyle/>
          <a:p>
            <a:pPr algn="ctr"/>
            <a:r>
              <a:rPr kumimoji="1" lang="ja-JP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重力を利用すると</a:t>
            </a:r>
            <a:r>
              <a:rPr kumimoji="1" lang="en-US" altLang="ja-JP" dirty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…</a:t>
            </a:r>
            <a:endParaRPr kumimoji="1" lang="ja-JP" altLang="en-US" dirty="0">
              <a:solidFill>
                <a:schemeClr val="tx1">
                  <a:lumMod val="75000"/>
                  <a:lumOff val="25000"/>
                </a:schemeClr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sp>
        <p:nvSpPr>
          <p:cNvPr id="7" name="四角形: 角を丸くする 6">
            <a:extLst>
              <a:ext uri="{FF2B5EF4-FFF2-40B4-BE49-F238E27FC236}">
                <a16:creationId xmlns:a16="http://schemas.microsoft.com/office/drawing/2014/main" id="{80A737E7-1C1A-4A85-9E89-4D74F04B1BEC}"/>
              </a:ext>
            </a:extLst>
          </p:cNvPr>
          <p:cNvSpPr/>
          <p:nvPr/>
        </p:nvSpPr>
        <p:spPr>
          <a:xfrm>
            <a:off x="245437" y="2178605"/>
            <a:ext cx="4596348" cy="219577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5E733FF9-09BC-41DF-B2A6-84E88CFB1455}"/>
              </a:ext>
            </a:extLst>
          </p:cNvPr>
          <p:cNvSpPr txBox="1"/>
          <p:nvPr/>
        </p:nvSpPr>
        <p:spPr>
          <a:xfrm>
            <a:off x="871216" y="2262224"/>
            <a:ext cx="334479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ja-JP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重力を使って敵の居る方に落下</a:t>
            </a:r>
            <a:endParaRPr lang="en-US" altLang="ja-JP" sz="1600" dirty="0">
              <a:solidFill>
                <a:schemeClr val="tx1">
                  <a:lumMod val="75000"/>
                  <a:lumOff val="25000"/>
                </a:schemeClr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  <a:p>
            <a:pPr algn="ctr"/>
            <a:r>
              <a:rPr lang="ja-JP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敵を倒すことができるぞ！</a:t>
            </a:r>
            <a:endParaRPr lang="en-US" altLang="ja-JP" sz="1600" dirty="0">
              <a:solidFill>
                <a:schemeClr val="tx1">
                  <a:lumMod val="75000"/>
                  <a:lumOff val="25000"/>
                </a:schemeClr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BBDD7CF9-40E1-4619-9E1E-D1D397607BB2}"/>
              </a:ext>
            </a:extLst>
          </p:cNvPr>
          <p:cNvSpPr txBox="1"/>
          <p:nvPr/>
        </p:nvSpPr>
        <p:spPr>
          <a:xfrm>
            <a:off x="1002063" y="4545426"/>
            <a:ext cx="3234456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ja-JP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まとめて倒すと得点がアップ！</a:t>
            </a:r>
            <a:endParaRPr lang="en-US" altLang="ja-JP" sz="1600" dirty="0">
              <a:solidFill>
                <a:schemeClr val="tx1">
                  <a:lumMod val="75000"/>
                  <a:lumOff val="25000"/>
                </a:schemeClr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  <a:p>
            <a:pPr algn="ctr"/>
            <a:r>
              <a:rPr lang="ja-JP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ゴールするだけでなく得点を稼ごう</a:t>
            </a:r>
            <a:endParaRPr lang="en-US" altLang="ja-JP" sz="1600" dirty="0">
              <a:solidFill>
                <a:schemeClr val="tx1">
                  <a:lumMod val="75000"/>
                  <a:lumOff val="25000"/>
                </a:schemeClr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sp>
        <p:nvSpPr>
          <p:cNvPr id="24" name="四角形: 角を丸くする 23">
            <a:extLst>
              <a:ext uri="{FF2B5EF4-FFF2-40B4-BE49-F238E27FC236}">
                <a16:creationId xmlns:a16="http://schemas.microsoft.com/office/drawing/2014/main" id="{BE3D600D-05A9-4D5E-9A12-B4B29AA1EE3E}"/>
              </a:ext>
            </a:extLst>
          </p:cNvPr>
          <p:cNvSpPr/>
          <p:nvPr/>
        </p:nvSpPr>
        <p:spPr>
          <a:xfrm>
            <a:off x="245438" y="1551740"/>
            <a:ext cx="4596348" cy="568233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B5482F71-9FDA-4E6B-8F3E-BBB85F4E50F4}"/>
              </a:ext>
            </a:extLst>
          </p:cNvPr>
          <p:cNvSpPr txBox="1"/>
          <p:nvPr/>
        </p:nvSpPr>
        <p:spPr>
          <a:xfrm>
            <a:off x="737412" y="1632856"/>
            <a:ext cx="375267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ja-JP" altLang="en-US" dirty="0">
                <a:solidFill>
                  <a:schemeClr val="bg1"/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重力を切り替えて敵を倒せ！</a:t>
            </a:r>
            <a:endParaRPr lang="en-US" altLang="ja-JP" dirty="0">
              <a:solidFill>
                <a:schemeClr val="bg1"/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sp>
        <p:nvSpPr>
          <p:cNvPr id="32" name="四角形: 角を丸くする 31">
            <a:extLst>
              <a:ext uri="{FF2B5EF4-FFF2-40B4-BE49-F238E27FC236}">
                <a16:creationId xmlns:a16="http://schemas.microsoft.com/office/drawing/2014/main" id="{7793CB6B-81AE-4DCE-BB8B-9ADADB4BFE66}"/>
              </a:ext>
            </a:extLst>
          </p:cNvPr>
          <p:cNvSpPr/>
          <p:nvPr/>
        </p:nvSpPr>
        <p:spPr>
          <a:xfrm>
            <a:off x="5064213" y="1533405"/>
            <a:ext cx="4596348" cy="568233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四角形: 角を丸くする 32">
            <a:extLst>
              <a:ext uri="{FF2B5EF4-FFF2-40B4-BE49-F238E27FC236}">
                <a16:creationId xmlns:a16="http://schemas.microsoft.com/office/drawing/2014/main" id="{70C3FCEF-E18E-4AE7-9D95-78C077A33247}"/>
              </a:ext>
            </a:extLst>
          </p:cNvPr>
          <p:cNvSpPr/>
          <p:nvPr/>
        </p:nvSpPr>
        <p:spPr>
          <a:xfrm>
            <a:off x="5073544" y="2187936"/>
            <a:ext cx="4596348" cy="4444223"/>
          </a:xfrm>
          <a:prstGeom prst="roundRect">
            <a:avLst>
              <a:gd name="adj" fmla="val 7798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7DCAB1B1-6EFE-4255-AEAC-1B0D5DB8DD67}"/>
              </a:ext>
            </a:extLst>
          </p:cNvPr>
          <p:cNvSpPr txBox="1"/>
          <p:nvPr/>
        </p:nvSpPr>
        <p:spPr>
          <a:xfrm>
            <a:off x="5486050" y="1632856"/>
            <a:ext cx="375267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ja-JP" altLang="en-US" dirty="0">
                <a:solidFill>
                  <a:schemeClr val="bg1"/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物は様々な重力の影響を受ける</a:t>
            </a:r>
            <a:endParaRPr lang="en-US" altLang="ja-JP" dirty="0">
              <a:solidFill>
                <a:schemeClr val="bg1"/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DCC6258F-85B6-45EF-A0C3-8A07D3702010}"/>
              </a:ext>
            </a:extLst>
          </p:cNvPr>
          <p:cNvGrpSpPr/>
          <p:nvPr/>
        </p:nvGrpSpPr>
        <p:grpSpPr>
          <a:xfrm>
            <a:off x="217389" y="2804432"/>
            <a:ext cx="4652444" cy="1564340"/>
            <a:chOff x="-49883" y="2416498"/>
            <a:chExt cx="5235883" cy="1934007"/>
          </a:xfrm>
        </p:grpSpPr>
        <p:sp>
          <p:nvSpPr>
            <p:cNvPr id="9" name="正方形/長方形 8">
              <a:extLst>
                <a:ext uri="{FF2B5EF4-FFF2-40B4-BE49-F238E27FC236}">
                  <a16:creationId xmlns:a16="http://schemas.microsoft.com/office/drawing/2014/main" id="{0851A634-92A6-4C6B-B8A5-61B098948137}"/>
                </a:ext>
              </a:extLst>
            </p:cNvPr>
            <p:cNvSpPr/>
            <p:nvPr/>
          </p:nvSpPr>
          <p:spPr>
            <a:xfrm>
              <a:off x="590496" y="3947347"/>
              <a:ext cx="3920394" cy="266882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grpSp>
          <p:nvGrpSpPr>
            <p:cNvPr id="29" name="グループ化 28">
              <a:extLst>
                <a:ext uri="{FF2B5EF4-FFF2-40B4-BE49-F238E27FC236}">
                  <a16:creationId xmlns:a16="http://schemas.microsoft.com/office/drawing/2014/main" id="{6F814550-A549-4A04-BD95-47B1E4479B37}"/>
                </a:ext>
              </a:extLst>
            </p:cNvPr>
            <p:cNvGrpSpPr/>
            <p:nvPr/>
          </p:nvGrpSpPr>
          <p:grpSpPr>
            <a:xfrm>
              <a:off x="2471972" y="2416498"/>
              <a:ext cx="2714028" cy="1934007"/>
              <a:chOff x="657536" y="2558460"/>
              <a:chExt cx="2714028" cy="1934007"/>
            </a:xfrm>
          </p:grpSpPr>
          <p:pic>
            <p:nvPicPr>
              <p:cNvPr id="12" name="図 11">
                <a:extLst>
                  <a:ext uri="{FF2B5EF4-FFF2-40B4-BE49-F238E27FC236}">
                    <a16:creationId xmlns:a16="http://schemas.microsoft.com/office/drawing/2014/main" id="{779C39AA-9284-4ED2-AA2B-47C3231338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1638347" y="2822605"/>
                <a:ext cx="1067043" cy="1282992"/>
              </a:xfrm>
              <a:prstGeom prst="rect">
                <a:avLst/>
              </a:prstGeom>
            </p:spPr>
          </p:pic>
          <p:pic>
            <p:nvPicPr>
              <p:cNvPr id="13" name="図 12">
                <a:extLst>
                  <a:ext uri="{FF2B5EF4-FFF2-40B4-BE49-F238E27FC236}">
                    <a16:creationId xmlns:a16="http://schemas.microsoft.com/office/drawing/2014/main" id="{C32DFFE6-AFBC-4B27-98EF-7982DF3896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555632" y="2660364"/>
                <a:ext cx="1934007" cy="1730199"/>
              </a:xfrm>
              <a:prstGeom prst="rect">
                <a:avLst/>
              </a:prstGeom>
            </p:spPr>
          </p:pic>
          <p:sp>
            <p:nvSpPr>
              <p:cNvPr id="19" name="テキスト ボックス 18">
                <a:extLst>
                  <a:ext uri="{FF2B5EF4-FFF2-40B4-BE49-F238E27FC236}">
                    <a16:creationId xmlns:a16="http://schemas.microsoft.com/office/drawing/2014/main" id="{34981880-6456-47CD-9EE5-677815B789EA}"/>
                  </a:ext>
                </a:extLst>
              </p:cNvPr>
              <p:cNvSpPr txBox="1"/>
              <p:nvPr/>
            </p:nvSpPr>
            <p:spPr>
              <a:xfrm>
                <a:off x="1590084" y="2967874"/>
                <a:ext cx="1781480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ja-JP" altLang="en-US" sz="2000" dirty="0">
                    <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  <a:solidFill>
                      <a:schemeClr val="bg1"/>
                    </a:solidFill>
                    <a:latin typeface="HGP創英角ﾎﾟｯﾌﾟ体" panose="040B0A00000000000000" pitchFamily="50" charset="-128"/>
                    <a:ea typeface="HGP創英角ﾎﾟｯﾌﾟ体" panose="040B0A00000000000000" pitchFamily="50" charset="-128"/>
                  </a:rPr>
                  <a:t>＋</a:t>
                </a:r>
                <a:r>
                  <a:rPr lang="en-US" altLang="ja-JP" sz="2000" dirty="0">
                    <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  <a:solidFill>
                      <a:schemeClr val="bg1"/>
                    </a:solidFill>
                    <a:latin typeface="HGP創英角ﾎﾟｯﾌﾟ体" panose="040B0A00000000000000" pitchFamily="50" charset="-128"/>
                    <a:ea typeface="HGP創英角ﾎﾟｯﾌﾟ体" panose="040B0A00000000000000" pitchFamily="50" charset="-128"/>
                  </a:rPr>
                  <a:t>100</a:t>
                </a:r>
              </a:p>
            </p:txBody>
          </p:sp>
        </p:grpSp>
        <p:pic>
          <p:nvPicPr>
            <p:cNvPr id="4" name="図 3">
              <a:extLst>
                <a:ext uri="{FF2B5EF4-FFF2-40B4-BE49-F238E27FC236}">
                  <a16:creationId xmlns:a16="http://schemas.microsoft.com/office/drawing/2014/main" id="{7DA4974F-AAF3-4185-8659-BFD871EDF12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49883" y="2480848"/>
              <a:ext cx="1897186" cy="1697258"/>
            </a:xfrm>
            <a:prstGeom prst="rect">
              <a:avLst/>
            </a:prstGeom>
          </p:spPr>
        </p:pic>
        <p:sp>
          <p:nvSpPr>
            <p:cNvPr id="5" name="矢印: 右 4">
              <a:extLst>
                <a:ext uri="{FF2B5EF4-FFF2-40B4-BE49-F238E27FC236}">
                  <a16:creationId xmlns:a16="http://schemas.microsoft.com/office/drawing/2014/main" id="{431523FD-1375-4D01-875A-BD17FD1BFFAE}"/>
                </a:ext>
              </a:extLst>
            </p:cNvPr>
            <p:cNvSpPr/>
            <p:nvPr/>
          </p:nvSpPr>
          <p:spPr>
            <a:xfrm>
              <a:off x="1541720" y="3103834"/>
              <a:ext cx="585596" cy="559334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</p:grpSp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F983EB2A-BC5C-4E9B-AF11-EE3EF46B7695}"/>
              </a:ext>
            </a:extLst>
          </p:cNvPr>
          <p:cNvGrpSpPr/>
          <p:nvPr/>
        </p:nvGrpSpPr>
        <p:grpSpPr>
          <a:xfrm>
            <a:off x="231789" y="4841995"/>
            <a:ext cx="4623644" cy="1739050"/>
            <a:chOff x="-49883" y="4582459"/>
            <a:chExt cx="5141980" cy="1934007"/>
          </a:xfrm>
        </p:grpSpPr>
        <p:sp>
          <p:nvSpPr>
            <p:cNvPr id="14" name="正方形/長方形 13">
              <a:extLst>
                <a:ext uri="{FF2B5EF4-FFF2-40B4-BE49-F238E27FC236}">
                  <a16:creationId xmlns:a16="http://schemas.microsoft.com/office/drawing/2014/main" id="{32D4AC81-D92D-4E97-894F-A7F70F13DBC9}"/>
                </a:ext>
              </a:extLst>
            </p:cNvPr>
            <p:cNvSpPr/>
            <p:nvPr/>
          </p:nvSpPr>
          <p:spPr>
            <a:xfrm>
              <a:off x="590495" y="6173038"/>
              <a:ext cx="3920395" cy="266882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3" name="グループ化 2">
              <a:extLst>
                <a:ext uri="{FF2B5EF4-FFF2-40B4-BE49-F238E27FC236}">
                  <a16:creationId xmlns:a16="http://schemas.microsoft.com/office/drawing/2014/main" id="{24B8FA86-193D-47E4-8D18-BBBEA52E5922}"/>
                </a:ext>
              </a:extLst>
            </p:cNvPr>
            <p:cNvGrpSpPr/>
            <p:nvPr/>
          </p:nvGrpSpPr>
          <p:grpSpPr>
            <a:xfrm>
              <a:off x="2064140" y="4582459"/>
              <a:ext cx="3027957" cy="1934007"/>
              <a:chOff x="1119701" y="4733373"/>
              <a:chExt cx="3027957" cy="1934007"/>
            </a:xfrm>
          </p:grpSpPr>
          <p:pic>
            <p:nvPicPr>
              <p:cNvPr id="15" name="図 14">
                <a:extLst>
                  <a:ext uri="{FF2B5EF4-FFF2-40B4-BE49-F238E27FC236}">
                    <a16:creationId xmlns:a16="http://schemas.microsoft.com/office/drawing/2014/main" id="{7EAFD7C9-B86E-488D-9817-465E9195EC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2031527" y="5058881"/>
                <a:ext cx="1067043" cy="1282992"/>
              </a:xfrm>
              <a:prstGeom prst="rect">
                <a:avLst/>
              </a:prstGeom>
            </p:spPr>
          </p:pic>
          <p:pic>
            <p:nvPicPr>
              <p:cNvPr id="16" name="図 15">
                <a:extLst>
                  <a:ext uri="{FF2B5EF4-FFF2-40B4-BE49-F238E27FC236}">
                    <a16:creationId xmlns:a16="http://schemas.microsoft.com/office/drawing/2014/main" id="{2E20672B-FBCE-40B1-8B1A-8B76E4CB1F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2315670" y="5052416"/>
                <a:ext cx="1067043" cy="1282992"/>
              </a:xfrm>
              <a:prstGeom prst="rect">
                <a:avLst/>
              </a:prstGeom>
            </p:spPr>
          </p:pic>
          <p:pic>
            <p:nvPicPr>
              <p:cNvPr id="17" name="図 16">
                <a:extLst>
                  <a:ext uri="{FF2B5EF4-FFF2-40B4-BE49-F238E27FC236}">
                    <a16:creationId xmlns:a16="http://schemas.microsoft.com/office/drawing/2014/main" id="{C014DE8F-1C90-49B4-A127-0861AA5504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2591079" y="5065346"/>
                <a:ext cx="1067043" cy="1282992"/>
              </a:xfrm>
              <a:prstGeom prst="rect">
                <a:avLst/>
              </a:prstGeom>
            </p:spPr>
          </p:pic>
          <p:pic>
            <p:nvPicPr>
              <p:cNvPr id="18" name="図 17">
                <a:extLst>
                  <a:ext uri="{FF2B5EF4-FFF2-40B4-BE49-F238E27FC236}">
                    <a16:creationId xmlns:a16="http://schemas.microsoft.com/office/drawing/2014/main" id="{E8BE4639-E9F6-448B-BC7D-714C7A8B18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1017797" y="4835277"/>
                <a:ext cx="1934007" cy="1730199"/>
              </a:xfrm>
              <a:prstGeom prst="rect">
                <a:avLst/>
              </a:prstGeom>
            </p:spPr>
          </p:pic>
          <p:sp>
            <p:nvSpPr>
              <p:cNvPr id="20" name="テキスト ボックス 19">
                <a:extLst>
                  <a:ext uri="{FF2B5EF4-FFF2-40B4-BE49-F238E27FC236}">
                    <a16:creationId xmlns:a16="http://schemas.microsoft.com/office/drawing/2014/main" id="{B267A434-8B04-4363-8319-B755739745F2}"/>
                  </a:ext>
                </a:extLst>
              </p:cNvPr>
              <p:cNvSpPr txBox="1"/>
              <p:nvPr/>
            </p:nvSpPr>
            <p:spPr>
              <a:xfrm>
                <a:off x="1958451" y="5125354"/>
                <a:ext cx="1781480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ja-JP" altLang="en-US" sz="2000" dirty="0">
                    <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  <a:solidFill>
                      <a:schemeClr val="bg1"/>
                    </a:solidFill>
                    <a:latin typeface="HGP創英角ﾎﾟｯﾌﾟ体" panose="040B0A00000000000000" pitchFamily="50" charset="-128"/>
                    <a:ea typeface="HGP創英角ﾎﾟｯﾌﾟ体" panose="040B0A00000000000000" pitchFamily="50" charset="-128"/>
                  </a:rPr>
                  <a:t>＋</a:t>
                </a:r>
                <a:r>
                  <a:rPr lang="en-US" altLang="ja-JP" sz="2000" dirty="0">
                    <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  <a:solidFill>
                      <a:schemeClr val="bg1"/>
                    </a:solidFill>
                    <a:latin typeface="HGP創英角ﾎﾟｯﾌﾟ体" panose="040B0A00000000000000" pitchFamily="50" charset="-128"/>
                    <a:ea typeface="HGP創英角ﾎﾟｯﾌﾟ体" panose="040B0A00000000000000" pitchFamily="50" charset="-128"/>
                  </a:rPr>
                  <a:t>100</a:t>
                </a:r>
              </a:p>
            </p:txBody>
          </p:sp>
          <p:sp>
            <p:nvSpPr>
              <p:cNvPr id="21" name="テキスト ボックス 20">
                <a:extLst>
                  <a:ext uri="{FF2B5EF4-FFF2-40B4-BE49-F238E27FC236}">
                    <a16:creationId xmlns:a16="http://schemas.microsoft.com/office/drawing/2014/main" id="{D133BB5C-9FC3-4100-8A45-7ED130880362}"/>
                  </a:ext>
                </a:extLst>
              </p:cNvPr>
              <p:cNvSpPr txBox="1"/>
              <p:nvPr/>
            </p:nvSpPr>
            <p:spPr>
              <a:xfrm>
                <a:off x="2189875" y="5304991"/>
                <a:ext cx="1781480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ja-JP" altLang="en-US" sz="2000" dirty="0">
                    <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  <a:solidFill>
                      <a:schemeClr val="bg1"/>
                    </a:solidFill>
                    <a:latin typeface="HGP創英角ﾎﾟｯﾌﾟ体" panose="040B0A00000000000000" pitchFamily="50" charset="-128"/>
                    <a:ea typeface="HGP創英角ﾎﾟｯﾌﾟ体" panose="040B0A00000000000000" pitchFamily="50" charset="-128"/>
                  </a:rPr>
                  <a:t>＋</a:t>
                </a:r>
                <a:r>
                  <a:rPr lang="en-US" altLang="ja-JP" sz="2000" dirty="0">
                    <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  <a:solidFill>
                      <a:schemeClr val="bg1"/>
                    </a:solidFill>
                    <a:latin typeface="HGP創英角ﾎﾟｯﾌﾟ体" panose="040B0A00000000000000" pitchFamily="50" charset="-128"/>
                    <a:ea typeface="HGP創英角ﾎﾟｯﾌﾟ体" panose="040B0A00000000000000" pitchFamily="50" charset="-128"/>
                  </a:rPr>
                  <a:t>200</a:t>
                </a:r>
              </a:p>
            </p:txBody>
          </p:sp>
          <p:sp>
            <p:nvSpPr>
              <p:cNvPr id="22" name="テキスト ボックス 21">
                <a:extLst>
                  <a:ext uri="{FF2B5EF4-FFF2-40B4-BE49-F238E27FC236}">
                    <a16:creationId xmlns:a16="http://schemas.microsoft.com/office/drawing/2014/main" id="{58F8BF4D-6D0A-41F1-ADF6-0A58C5344BDA}"/>
                  </a:ext>
                </a:extLst>
              </p:cNvPr>
              <p:cNvSpPr txBox="1"/>
              <p:nvPr/>
            </p:nvSpPr>
            <p:spPr>
              <a:xfrm>
                <a:off x="2366178" y="5485789"/>
                <a:ext cx="1781480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ja-JP" altLang="en-US" sz="2000" dirty="0">
                    <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  <a:solidFill>
                      <a:schemeClr val="bg1"/>
                    </a:solidFill>
                    <a:latin typeface="HGP創英角ﾎﾟｯﾌﾟ体" panose="040B0A00000000000000" pitchFamily="50" charset="-128"/>
                    <a:ea typeface="HGP創英角ﾎﾟｯﾌﾟ体" panose="040B0A00000000000000" pitchFamily="50" charset="-128"/>
                  </a:rPr>
                  <a:t>＋</a:t>
                </a:r>
                <a:r>
                  <a:rPr lang="en-US" altLang="ja-JP" sz="2000" dirty="0">
                    <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  <a:solidFill>
                      <a:schemeClr val="bg1"/>
                    </a:solidFill>
                    <a:latin typeface="HGP創英角ﾎﾟｯﾌﾟ体" panose="040B0A00000000000000" pitchFamily="50" charset="-128"/>
                    <a:ea typeface="HGP創英角ﾎﾟｯﾌﾟ体" panose="040B0A00000000000000" pitchFamily="50" charset="-128"/>
                  </a:rPr>
                  <a:t>400</a:t>
                </a:r>
              </a:p>
            </p:txBody>
          </p:sp>
        </p:grpSp>
        <p:pic>
          <p:nvPicPr>
            <p:cNvPr id="34" name="図 33">
              <a:extLst>
                <a:ext uri="{FF2B5EF4-FFF2-40B4-BE49-F238E27FC236}">
                  <a16:creationId xmlns:a16="http://schemas.microsoft.com/office/drawing/2014/main" id="{69C066F6-D0B5-4E5B-A879-DC3940DFA36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49883" y="4700833"/>
              <a:ext cx="1897186" cy="1697258"/>
            </a:xfrm>
            <a:prstGeom prst="rect">
              <a:avLst/>
            </a:prstGeom>
          </p:spPr>
        </p:pic>
        <p:sp>
          <p:nvSpPr>
            <p:cNvPr id="36" name="矢印: 右 35">
              <a:extLst>
                <a:ext uri="{FF2B5EF4-FFF2-40B4-BE49-F238E27FC236}">
                  <a16:creationId xmlns:a16="http://schemas.microsoft.com/office/drawing/2014/main" id="{5DAF09F5-3F2D-4DA8-8674-48380590D9B5}"/>
                </a:ext>
              </a:extLst>
            </p:cNvPr>
            <p:cNvSpPr/>
            <p:nvPr/>
          </p:nvSpPr>
          <p:spPr>
            <a:xfrm>
              <a:off x="1541720" y="5333394"/>
              <a:ext cx="585596" cy="559334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1" name="グループ化 10"/>
          <p:cNvGrpSpPr/>
          <p:nvPr/>
        </p:nvGrpSpPr>
        <p:grpSpPr>
          <a:xfrm>
            <a:off x="10478987" y="2570483"/>
            <a:ext cx="4370764" cy="1323538"/>
            <a:chOff x="5186336" y="2698621"/>
            <a:chExt cx="4370764" cy="1323538"/>
          </a:xfrm>
        </p:grpSpPr>
        <p:grpSp>
          <p:nvGrpSpPr>
            <p:cNvPr id="44" name="グループ化 43">
              <a:extLst>
                <a:ext uri="{FF2B5EF4-FFF2-40B4-BE49-F238E27FC236}">
                  <a16:creationId xmlns:a16="http://schemas.microsoft.com/office/drawing/2014/main" id="{4819EB99-F6C0-493D-80FC-A1CE5111C307}"/>
                </a:ext>
              </a:extLst>
            </p:cNvPr>
            <p:cNvGrpSpPr/>
            <p:nvPr/>
          </p:nvGrpSpPr>
          <p:grpSpPr>
            <a:xfrm>
              <a:off x="5186336" y="2698621"/>
              <a:ext cx="4370764" cy="1323538"/>
              <a:chOff x="5169994" y="2777848"/>
              <a:chExt cx="4370764" cy="1323538"/>
            </a:xfrm>
          </p:grpSpPr>
          <p:pic>
            <p:nvPicPr>
              <p:cNvPr id="25" name="図 24">
                <a:extLst>
                  <a:ext uri="{FF2B5EF4-FFF2-40B4-BE49-F238E27FC236}">
                    <a16:creationId xmlns:a16="http://schemas.microsoft.com/office/drawing/2014/main" id="{69B35666-4289-4136-A4EC-74DFFE8CEB5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3538" t="25943" r="36540" b="40874"/>
              <a:stretch/>
            </p:blipFill>
            <p:spPr>
              <a:xfrm>
                <a:off x="5169994" y="2804431"/>
                <a:ext cx="1384267" cy="1296955"/>
              </a:xfrm>
              <a:prstGeom prst="rect">
                <a:avLst/>
              </a:prstGeom>
            </p:spPr>
          </p:pic>
          <p:pic>
            <p:nvPicPr>
              <p:cNvPr id="41" name="図 40">
                <a:extLst>
                  <a:ext uri="{FF2B5EF4-FFF2-40B4-BE49-F238E27FC236}">
                    <a16:creationId xmlns:a16="http://schemas.microsoft.com/office/drawing/2014/main" id="{6052AEE6-C81D-4597-9759-F20FCE4843D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850" t="28067" r="48227" b="38749"/>
              <a:stretch/>
            </p:blipFill>
            <p:spPr>
              <a:xfrm>
                <a:off x="6663242" y="2804431"/>
                <a:ext cx="1384267" cy="1296955"/>
              </a:xfrm>
              <a:prstGeom prst="rect">
                <a:avLst/>
              </a:prstGeom>
            </p:spPr>
          </p:pic>
          <p:pic>
            <p:nvPicPr>
              <p:cNvPr id="43" name="図 42">
                <a:extLst>
                  <a:ext uri="{FF2B5EF4-FFF2-40B4-BE49-F238E27FC236}">
                    <a16:creationId xmlns:a16="http://schemas.microsoft.com/office/drawing/2014/main" id="{1709ACB6-CAD5-4A47-ACBC-6001DB393DB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0592" t="27502" r="39485" b="39314"/>
              <a:stretch/>
            </p:blipFill>
            <p:spPr>
              <a:xfrm>
                <a:off x="8156490" y="2777848"/>
                <a:ext cx="1384268" cy="1296955"/>
              </a:xfrm>
              <a:prstGeom prst="rect">
                <a:avLst/>
              </a:prstGeom>
            </p:spPr>
          </p:pic>
        </p:grpSp>
        <p:sp>
          <p:nvSpPr>
            <p:cNvPr id="45" name="矢印: 右 44">
              <a:extLst>
                <a:ext uri="{FF2B5EF4-FFF2-40B4-BE49-F238E27FC236}">
                  <a16:creationId xmlns:a16="http://schemas.microsoft.com/office/drawing/2014/main" id="{AB831F11-64FA-4765-B63B-CE2152739197}"/>
                </a:ext>
              </a:extLst>
            </p:cNvPr>
            <p:cNvSpPr/>
            <p:nvPr/>
          </p:nvSpPr>
          <p:spPr>
            <a:xfrm>
              <a:off x="6464905" y="3233011"/>
              <a:ext cx="316567" cy="452423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46" name="矢印: 右 45">
              <a:extLst>
                <a:ext uri="{FF2B5EF4-FFF2-40B4-BE49-F238E27FC236}">
                  <a16:creationId xmlns:a16="http://schemas.microsoft.com/office/drawing/2014/main" id="{5FFE3CB9-EFD9-4D19-9771-D0D28F7839D2}"/>
                </a:ext>
              </a:extLst>
            </p:cNvPr>
            <p:cNvSpPr/>
            <p:nvPr/>
          </p:nvSpPr>
          <p:spPr>
            <a:xfrm>
              <a:off x="7969121" y="3233011"/>
              <a:ext cx="316567" cy="452423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</p:grpSp>
      <p:sp>
        <p:nvSpPr>
          <p:cNvPr id="47" name="テキスト ボックス 46">
            <a:extLst>
              <a:ext uri="{FF2B5EF4-FFF2-40B4-BE49-F238E27FC236}">
                <a16:creationId xmlns:a16="http://schemas.microsoft.com/office/drawing/2014/main" id="{5E13999B-FBA6-4317-B1A1-338BE82625DE}"/>
              </a:ext>
            </a:extLst>
          </p:cNvPr>
          <p:cNvSpPr txBox="1"/>
          <p:nvPr/>
        </p:nvSpPr>
        <p:spPr>
          <a:xfrm>
            <a:off x="5343337" y="4262915"/>
            <a:ext cx="4038098" cy="206210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ja-JP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棘によって行けない場所でも</a:t>
            </a:r>
            <a:endParaRPr lang="en-US" altLang="ja-JP" sz="1600" dirty="0">
              <a:solidFill>
                <a:schemeClr val="tx1">
                  <a:lumMod val="75000"/>
                  <a:lumOff val="25000"/>
                </a:schemeClr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  <a:p>
            <a:pPr algn="ctr"/>
            <a:r>
              <a:rPr lang="ja-JP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障害物を利用することで、行けるように</a:t>
            </a:r>
            <a:r>
              <a:rPr lang="en-US" altLang="ja-JP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…</a:t>
            </a:r>
          </a:p>
          <a:p>
            <a:pPr algn="ctr"/>
            <a:endParaRPr lang="en-US" altLang="ja-JP" sz="1600" dirty="0">
              <a:solidFill>
                <a:schemeClr val="tx1">
                  <a:lumMod val="75000"/>
                  <a:lumOff val="25000"/>
                </a:schemeClr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  <a:p>
            <a:pPr algn="ctr"/>
            <a:r>
              <a:rPr lang="ja-JP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何でもない障害物が、</a:t>
            </a:r>
            <a:endParaRPr lang="en-US" altLang="ja-JP" sz="1600" dirty="0">
              <a:solidFill>
                <a:schemeClr val="tx1">
                  <a:lumMod val="75000"/>
                  <a:lumOff val="25000"/>
                </a:schemeClr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  <a:p>
            <a:pPr algn="ctr"/>
            <a:r>
              <a:rPr lang="ja-JP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重力によって、思わぬ動きにつながる</a:t>
            </a:r>
            <a:endParaRPr lang="en-US" altLang="ja-JP" sz="1600" dirty="0">
              <a:solidFill>
                <a:schemeClr val="tx1">
                  <a:lumMod val="75000"/>
                  <a:lumOff val="25000"/>
                </a:schemeClr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  <a:p>
            <a:pPr algn="ctr"/>
            <a:endParaRPr lang="en-US" altLang="ja-JP" sz="1600" dirty="0">
              <a:solidFill>
                <a:schemeClr val="tx1">
                  <a:lumMod val="75000"/>
                  <a:lumOff val="25000"/>
                </a:schemeClr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  <a:p>
            <a:pPr algn="ctr"/>
            <a:r>
              <a:rPr lang="ja-JP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どの重力に影響されるか</a:t>
            </a:r>
            <a:endParaRPr lang="en-US" altLang="ja-JP" sz="1600" dirty="0">
              <a:solidFill>
                <a:schemeClr val="tx1">
                  <a:lumMod val="75000"/>
                  <a:lumOff val="25000"/>
                </a:schemeClr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  <a:p>
            <a:pPr algn="ctr"/>
            <a:r>
              <a:rPr lang="ja-JP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見極めて、道を切り開け！</a:t>
            </a:r>
            <a:endParaRPr lang="en-US" altLang="ja-JP" sz="1600" dirty="0">
              <a:solidFill>
                <a:schemeClr val="tx1">
                  <a:lumMod val="75000"/>
                  <a:lumOff val="25000"/>
                </a:schemeClr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pic>
        <p:nvPicPr>
          <p:cNvPr id="27" name="図 2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3881" y="3936947"/>
            <a:ext cx="1758125" cy="280440"/>
          </a:xfrm>
          <a:prstGeom prst="rect">
            <a:avLst/>
          </a:prstGeom>
        </p:spPr>
      </p:pic>
      <p:pic>
        <p:nvPicPr>
          <p:cNvPr id="48" name="図 4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3881" y="2834529"/>
            <a:ext cx="1758125" cy="176859"/>
          </a:xfrm>
          <a:prstGeom prst="rect">
            <a:avLst/>
          </a:prstGeom>
        </p:spPr>
      </p:pic>
      <p:sp>
        <p:nvSpPr>
          <p:cNvPr id="42" name="正方形/長方形 41">
            <a:extLst>
              <a:ext uri="{FF2B5EF4-FFF2-40B4-BE49-F238E27FC236}">
                <a16:creationId xmlns:a16="http://schemas.microsoft.com/office/drawing/2014/main" id="{06AD1B7C-2342-4B45-B454-5485198329B1}"/>
              </a:ext>
            </a:extLst>
          </p:cNvPr>
          <p:cNvSpPr/>
          <p:nvPr/>
        </p:nvSpPr>
        <p:spPr>
          <a:xfrm>
            <a:off x="6354758" y="2653498"/>
            <a:ext cx="637248" cy="600217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28" name="図 2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6343" y="2568392"/>
            <a:ext cx="1867978" cy="1671128"/>
          </a:xfrm>
          <a:prstGeom prst="rect">
            <a:avLst/>
          </a:prstGeom>
        </p:spPr>
      </p:pic>
      <p:cxnSp>
        <p:nvCxnSpPr>
          <p:cNvPr id="35" name="直線矢印コネクタ 34"/>
          <p:cNvCxnSpPr/>
          <p:nvPr/>
        </p:nvCxnSpPr>
        <p:spPr>
          <a:xfrm flipV="1">
            <a:off x="6673382" y="3394093"/>
            <a:ext cx="0" cy="452423"/>
          </a:xfrm>
          <a:prstGeom prst="straightConnector1">
            <a:avLst/>
          </a:prstGeom>
          <a:ln w="762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図 4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4346" y="3926090"/>
            <a:ext cx="1758125" cy="280440"/>
          </a:xfrm>
          <a:prstGeom prst="rect">
            <a:avLst/>
          </a:prstGeom>
        </p:spPr>
      </p:pic>
      <p:pic>
        <p:nvPicPr>
          <p:cNvPr id="50" name="図 4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4346" y="2823672"/>
            <a:ext cx="1758125" cy="176859"/>
          </a:xfrm>
          <a:prstGeom prst="rect">
            <a:avLst/>
          </a:prstGeom>
        </p:spPr>
      </p:pic>
      <p:sp>
        <p:nvSpPr>
          <p:cNvPr id="51" name="正方形/長方形 50">
            <a:extLst>
              <a:ext uri="{FF2B5EF4-FFF2-40B4-BE49-F238E27FC236}">
                <a16:creationId xmlns:a16="http://schemas.microsoft.com/office/drawing/2014/main" id="{06AD1B7C-2342-4B45-B454-5485198329B1}"/>
              </a:ext>
            </a:extLst>
          </p:cNvPr>
          <p:cNvSpPr/>
          <p:nvPr/>
        </p:nvSpPr>
        <p:spPr>
          <a:xfrm>
            <a:off x="8959989" y="2775761"/>
            <a:ext cx="257278" cy="242327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52" name="図 5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808" y="2557535"/>
            <a:ext cx="1867978" cy="1671128"/>
          </a:xfrm>
          <a:prstGeom prst="rect">
            <a:avLst/>
          </a:prstGeom>
        </p:spPr>
      </p:pic>
      <p:cxnSp>
        <p:nvCxnSpPr>
          <p:cNvPr id="53" name="直線矢印コネクタ 52"/>
          <p:cNvCxnSpPr/>
          <p:nvPr/>
        </p:nvCxnSpPr>
        <p:spPr>
          <a:xfrm flipV="1">
            <a:off x="9088628" y="3331084"/>
            <a:ext cx="0" cy="452423"/>
          </a:xfrm>
          <a:prstGeom prst="straightConnector1">
            <a:avLst/>
          </a:prstGeom>
          <a:ln w="762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矢印: 右 4">
            <a:extLst>
              <a:ext uri="{FF2B5EF4-FFF2-40B4-BE49-F238E27FC236}">
                <a16:creationId xmlns:a16="http://schemas.microsoft.com/office/drawing/2014/main" id="{431523FD-1375-4D01-875A-BD17FD1BFFAE}"/>
              </a:ext>
            </a:extLst>
          </p:cNvPr>
          <p:cNvSpPr/>
          <p:nvPr/>
        </p:nvSpPr>
        <p:spPr>
          <a:xfrm>
            <a:off x="7111546" y="3276493"/>
            <a:ext cx="520343" cy="452423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442451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四角形: 角を丸くする 10">
            <a:extLst>
              <a:ext uri="{FF2B5EF4-FFF2-40B4-BE49-F238E27FC236}">
                <a16:creationId xmlns:a16="http://schemas.microsoft.com/office/drawing/2014/main" id="{CC50A1DB-CF8D-44A9-A3DF-8DE40905211C}"/>
              </a:ext>
            </a:extLst>
          </p:cNvPr>
          <p:cNvSpPr/>
          <p:nvPr/>
        </p:nvSpPr>
        <p:spPr>
          <a:xfrm>
            <a:off x="8146176" y="4462115"/>
            <a:ext cx="1470442" cy="2125980"/>
          </a:xfrm>
          <a:prstGeom prst="roundRect">
            <a:avLst>
              <a:gd name="adj" fmla="val 4931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18" name="四角形: 角を丸くする 10">
            <a:extLst>
              <a:ext uri="{FF2B5EF4-FFF2-40B4-BE49-F238E27FC236}">
                <a16:creationId xmlns:a16="http://schemas.microsoft.com/office/drawing/2014/main" id="{CC50A1DB-CF8D-44A9-A3DF-8DE40905211C}"/>
              </a:ext>
            </a:extLst>
          </p:cNvPr>
          <p:cNvSpPr/>
          <p:nvPr/>
        </p:nvSpPr>
        <p:spPr>
          <a:xfrm>
            <a:off x="5015362" y="4462115"/>
            <a:ext cx="1470442" cy="2125980"/>
          </a:xfrm>
          <a:prstGeom prst="roundRect">
            <a:avLst>
              <a:gd name="adj" fmla="val 4931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" name="タイトル 3">
            <a:extLst>
              <a:ext uri="{FF2B5EF4-FFF2-40B4-BE49-F238E27FC236}">
                <a16:creationId xmlns:a16="http://schemas.microsoft.com/office/drawing/2014/main" id="{3F99E3A1-3116-4FB8-AF73-F2B3B431F00C}"/>
              </a:ext>
            </a:extLst>
          </p:cNvPr>
          <p:cNvSpPr txBox="1">
            <a:spLocks/>
          </p:cNvSpPr>
          <p:nvPr/>
        </p:nvSpPr>
        <p:spPr>
          <a:xfrm>
            <a:off x="419196" y="149564"/>
            <a:ext cx="4437466" cy="19620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ts val="2000"/>
              </a:lnSpc>
            </a:pPr>
            <a:r>
              <a:rPr lang="ja-JP" altLang="en-US" sz="8000" b="1" dirty="0" smtClean="0">
                <a:latin typeface="GLT-ごぬんねObsolete" panose="00000500000000000000" pitchFamily="50" charset="-128"/>
                <a:ea typeface="GLT-ごぬんねObsolete" panose="00000500000000000000" pitchFamily="50" charset="-128"/>
              </a:rPr>
              <a:t>星の</a:t>
            </a:r>
            <a:r>
              <a:rPr lang="ja-JP" altLang="en-US" sz="8000" b="1" dirty="0" smtClean="0">
                <a:latin typeface="GLT-ごぬんねObsolete" panose="00000500000000000000" pitchFamily="50" charset="-128"/>
                <a:ea typeface="GLT-ごぬんねObsolete" panose="00000500000000000000" pitchFamily="50" charset="-128"/>
              </a:rPr>
              <a:t>導き</a:t>
            </a:r>
            <a:endParaRPr lang="en-US" altLang="ja-JP" sz="8000" b="1" dirty="0" smtClean="0">
              <a:latin typeface="GLT-ごぬんねObsolete" panose="00000500000000000000" pitchFamily="50" charset="-128"/>
              <a:ea typeface="GLT-ごぬんねObsolete" panose="00000500000000000000" pitchFamily="50" charset="-128"/>
            </a:endParaRPr>
          </a:p>
          <a:p>
            <a:pPr algn="ctr">
              <a:lnSpc>
                <a:spcPts val="2000"/>
              </a:lnSpc>
            </a:pPr>
            <a:r>
              <a:rPr lang="en-US" altLang="ja-JP" sz="3200" b="1" dirty="0" smtClean="0">
                <a:latin typeface="GLT-ごぬんねObsolete" panose="00000500000000000000" pitchFamily="50" charset="-128"/>
                <a:ea typeface="GLT-ごぬんねObsolete" panose="00000500000000000000" pitchFamily="50" charset="-128"/>
              </a:rPr>
              <a:t>star attraction</a:t>
            </a:r>
            <a:endParaRPr lang="ja-JP" altLang="en-US" sz="3200" b="1" dirty="0">
              <a:latin typeface="GLT-ごぬんねObsolete" panose="00000500000000000000" pitchFamily="50" charset="-128"/>
              <a:ea typeface="GLT-ごぬんねObsolete" panose="00000500000000000000" pitchFamily="50" charset="-128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D42A9AFC-122D-46D7-84D8-520D5D136111}"/>
              </a:ext>
            </a:extLst>
          </p:cNvPr>
          <p:cNvSpPr txBox="1"/>
          <p:nvPr/>
        </p:nvSpPr>
        <p:spPr>
          <a:xfrm>
            <a:off x="5015544" y="455779"/>
            <a:ext cx="46095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引力を発生させる星を操り、ゴールを目指せ</a:t>
            </a:r>
            <a:r>
              <a:rPr kumimoji="1" lang="en-US" altLang="ja-JP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!!</a:t>
            </a:r>
          </a:p>
          <a:p>
            <a:r>
              <a:rPr kumimoji="1" lang="ja-JP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引力</a:t>
            </a:r>
            <a:r>
              <a:rPr kumimoji="1" lang="ja-JP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を使って、ステージ上のオブジェクトを引き寄せギミックを解き明かそう！</a:t>
            </a:r>
            <a:endParaRPr kumimoji="1" lang="en-US" altLang="ja-JP" dirty="0">
              <a:solidFill>
                <a:schemeClr val="tx1">
                  <a:lumMod val="75000"/>
                  <a:lumOff val="25000"/>
                </a:schemeClr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sp>
        <p:nvSpPr>
          <p:cNvPr id="8" name="四角形: 角を丸くする 10">
            <a:extLst>
              <a:ext uri="{FF2B5EF4-FFF2-40B4-BE49-F238E27FC236}">
                <a16:creationId xmlns:a16="http://schemas.microsoft.com/office/drawing/2014/main" id="{CC50A1DB-CF8D-44A9-A3DF-8DE40905211C}"/>
              </a:ext>
            </a:extLst>
          </p:cNvPr>
          <p:cNvSpPr/>
          <p:nvPr/>
        </p:nvSpPr>
        <p:spPr>
          <a:xfrm>
            <a:off x="260314" y="2223857"/>
            <a:ext cx="2254285" cy="2125980"/>
          </a:xfrm>
          <a:prstGeom prst="roundRect">
            <a:avLst>
              <a:gd name="adj" fmla="val 4931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" name="四角形: 角を丸くする 10">
            <a:extLst>
              <a:ext uri="{FF2B5EF4-FFF2-40B4-BE49-F238E27FC236}">
                <a16:creationId xmlns:a16="http://schemas.microsoft.com/office/drawing/2014/main" id="{CC50A1DB-CF8D-44A9-A3DF-8DE40905211C}"/>
              </a:ext>
            </a:extLst>
          </p:cNvPr>
          <p:cNvSpPr/>
          <p:nvPr/>
        </p:nvSpPr>
        <p:spPr>
          <a:xfrm>
            <a:off x="260314" y="4462115"/>
            <a:ext cx="2254285" cy="2125980"/>
          </a:xfrm>
          <a:prstGeom prst="roundRect">
            <a:avLst>
              <a:gd name="adj" fmla="val 4931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4" name="四角形: 角を丸くする 10">
            <a:extLst>
              <a:ext uri="{FF2B5EF4-FFF2-40B4-BE49-F238E27FC236}">
                <a16:creationId xmlns:a16="http://schemas.microsoft.com/office/drawing/2014/main" id="{CC50A1DB-CF8D-44A9-A3DF-8DE40905211C}"/>
              </a:ext>
            </a:extLst>
          </p:cNvPr>
          <p:cNvSpPr/>
          <p:nvPr/>
        </p:nvSpPr>
        <p:spPr>
          <a:xfrm>
            <a:off x="2602377" y="2223857"/>
            <a:ext cx="2254285" cy="2125980"/>
          </a:xfrm>
          <a:prstGeom prst="roundRect">
            <a:avLst>
              <a:gd name="adj" fmla="val 4931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5" name="四角形: 角を丸くする 10">
            <a:extLst>
              <a:ext uri="{FF2B5EF4-FFF2-40B4-BE49-F238E27FC236}">
                <a16:creationId xmlns:a16="http://schemas.microsoft.com/office/drawing/2014/main" id="{CC50A1DB-CF8D-44A9-A3DF-8DE40905211C}"/>
              </a:ext>
            </a:extLst>
          </p:cNvPr>
          <p:cNvSpPr/>
          <p:nvPr/>
        </p:nvSpPr>
        <p:spPr>
          <a:xfrm>
            <a:off x="2602377" y="4462115"/>
            <a:ext cx="2254285" cy="2125980"/>
          </a:xfrm>
          <a:prstGeom prst="roundRect">
            <a:avLst>
              <a:gd name="adj" fmla="val 4931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6" name="四角形: 角を丸くする 8">
            <a:extLst>
              <a:ext uri="{FF2B5EF4-FFF2-40B4-BE49-F238E27FC236}">
                <a16:creationId xmlns:a16="http://schemas.microsoft.com/office/drawing/2014/main" id="{A1B878E7-7D4C-460A-9271-73B1AF14A77D}"/>
              </a:ext>
            </a:extLst>
          </p:cNvPr>
          <p:cNvSpPr/>
          <p:nvPr/>
        </p:nvSpPr>
        <p:spPr>
          <a:xfrm>
            <a:off x="5015544" y="1539129"/>
            <a:ext cx="4596348" cy="57245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26" name="グループ化 25"/>
          <p:cNvGrpSpPr/>
          <p:nvPr/>
        </p:nvGrpSpPr>
        <p:grpSpPr>
          <a:xfrm>
            <a:off x="614291" y="2324271"/>
            <a:ext cx="1563133" cy="1122614"/>
            <a:chOff x="651026" y="2331891"/>
            <a:chExt cx="1563133" cy="1122614"/>
          </a:xfrm>
        </p:grpSpPr>
        <p:sp>
          <p:nvSpPr>
            <p:cNvPr id="3" name="楕円 2"/>
            <p:cNvSpPr/>
            <p:nvPr/>
          </p:nvSpPr>
          <p:spPr>
            <a:xfrm>
              <a:off x="662546" y="2331891"/>
              <a:ext cx="480314" cy="480314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21" name="グループ化 20"/>
            <p:cNvGrpSpPr/>
            <p:nvPr/>
          </p:nvGrpSpPr>
          <p:grpSpPr>
            <a:xfrm rot="1469520">
              <a:off x="1935397" y="2852703"/>
              <a:ext cx="185738" cy="326459"/>
              <a:chOff x="6800850" y="2818086"/>
              <a:chExt cx="266700" cy="468761"/>
            </a:xfrm>
          </p:grpSpPr>
          <p:sp>
            <p:nvSpPr>
              <p:cNvPr id="17" name="楕円 16"/>
              <p:cNvSpPr/>
              <p:nvPr/>
            </p:nvSpPr>
            <p:spPr>
              <a:xfrm>
                <a:off x="6800850" y="2818086"/>
                <a:ext cx="266700" cy="266700"/>
              </a:xfrm>
              <a:prstGeom prst="ellipse">
                <a:avLst/>
              </a:prstGeom>
              <a:ln>
                <a:noFill/>
              </a:ln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8" name="正方形/長方形 17"/>
              <p:cNvSpPr/>
              <p:nvPr/>
            </p:nvSpPr>
            <p:spPr>
              <a:xfrm>
                <a:off x="6905625" y="2971800"/>
                <a:ext cx="57150" cy="315047"/>
              </a:xfrm>
              <a:prstGeom prst="rect">
                <a:avLst/>
              </a:prstGeom>
              <a:ln>
                <a:noFill/>
              </a:ln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9" name="正方形/長方形 18"/>
              <p:cNvSpPr/>
              <p:nvPr/>
            </p:nvSpPr>
            <p:spPr>
              <a:xfrm>
                <a:off x="6834188" y="3200400"/>
                <a:ext cx="100012" cy="45719"/>
              </a:xfrm>
              <a:prstGeom prst="rect">
                <a:avLst/>
              </a:prstGeom>
              <a:ln>
                <a:noFill/>
              </a:ln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0" name="正方形/長方形 19"/>
              <p:cNvSpPr/>
              <p:nvPr/>
            </p:nvSpPr>
            <p:spPr>
              <a:xfrm>
                <a:off x="6834188" y="3125514"/>
                <a:ext cx="100012" cy="45719"/>
              </a:xfrm>
              <a:prstGeom prst="rect">
                <a:avLst/>
              </a:prstGeom>
              <a:ln>
                <a:noFill/>
              </a:ln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23" name="上矢印 22"/>
            <p:cNvSpPr/>
            <p:nvPr/>
          </p:nvSpPr>
          <p:spPr>
            <a:xfrm rot="17646428">
              <a:off x="1428151" y="2509869"/>
              <a:ext cx="220980" cy="638042"/>
            </a:xfrm>
            <a:prstGeom prst="upArrow">
              <a:avLst/>
            </a:prstGeom>
            <a:solidFill>
              <a:schemeClr val="tx2">
                <a:lumMod val="60000"/>
                <a:lumOff val="40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" name="正方形/長方形 23"/>
            <p:cNvSpPr/>
            <p:nvPr/>
          </p:nvSpPr>
          <p:spPr>
            <a:xfrm>
              <a:off x="651026" y="3299869"/>
              <a:ext cx="1563133" cy="154636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4" name="四角形: 角を丸くする 8">
            <a:extLst>
              <a:ext uri="{FF2B5EF4-FFF2-40B4-BE49-F238E27FC236}">
                <a16:creationId xmlns:a16="http://schemas.microsoft.com/office/drawing/2014/main" id="{A1B878E7-7D4C-460A-9271-73B1AF14A77D}"/>
              </a:ext>
            </a:extLst>
          </p:cNvPr>
          <p:cNvSpPr/>
          <p:nvPr/>
        </p:nvSpPr>
        <p:spPr>
          <a:xfrm>
            <a:off x="260314" y="1539129"/>
            <a:ext cx="4596348" cy="57245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5E883AAB-0AA2-4C2F-A3C2-4D3C30C19ECB}"/>
              </a:ext>
            </a:extLst>
          </p:cNvPr>
          <p:cNvSpPr txBox="1"/>
          <p:nvPr/>
        </p:nvSpPr>
        <p:spPr>
          <a:xfrm>
            <a:off x="407571" y="3679499"/>
            <a:ext cx="1959769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ja-JP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引力で物を引き寄せる</a:t>
            </a:r>
            <a:endParaRPr lang="en-US" altLang="ja-JP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  <a:p>
            <a:pPr algn="ctr"/>
            <a:r>
              <a:rPr lang="ja-JP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ことができる</a:t>
            </a:r>
            <a:endParaRPr lang="en-US" altLang="ja-JP" sz="1200" dirty="0">
              <a:solidFill>
                <a:schemeClr val="tx1">
                  <a:lumMod val="75000"/>
                  <a:lumOff val="25000"/>
                </a:schemeClr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sp>
        <p:nvSpPr>
          <p:cNvPr id="29" name="正方形/長方形 28"/>
          <p:cNvSpPr/>
          <p:nvPr/>
        </p:nvSpPr>
        <p:spPr>
          <a:xfrm>
            <a:off x="2947952" y="3286847"/>
            <a:ext cx="1563133" cy="15463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楕円 29"/>
          <p:cNvSpPr/>
          <p:nvPr/>
        </p:nvSpPr>
        <p:spPr>
          <a:xfrm>
            <a:off x="3998838" y="2275038"/>
            <a:ext cx="480314" cy="480314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上矢印 30"/>
          <p:cNvSpPr/>
          <p:nvPr/>
        </p:nvSpPr>
        <p:spPr>
          <a:xfrm rot="3827826">
            <a:off x="3673540" y="2546645"/>
            <a:ext cx="220980" cy="434820"/>
          </a:xfrm>
          <a:prstGeom prst="upArrow">
            <a:avLst/>
          </a:prstGeom>
          <a:solidFill>
            <a:schemeClr val="tx2">
              <a:lumMod val="60000"/>
              <a:lumOff val="4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楕円 31"/>
          <p:cNvSpPr/>
          <p:nvPr/>
        </p:nvSpPr>
        <p:spPr>
          <a:xfrm>
            <a:off x="2895804" y="2647120"/>
            <a:ext cx="594326" cy="594326"/>
          </a:xfrm>
          <a:prstGeom prst="ellipse">
            <a:avLst/>
          </a:prstGeom>
          <a:solidFill>
            <a:schemeClr val="accent4">
              <a:lumMod val="40000"/>
              <a:lumOff val="60000"/>
              <a:alpha val="5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8" name="図 27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5586" y="2568922"/>
            <a:ext cx="845742" cy="756617"/>
          </a:xfrm>
          <a:prstGeom prst="rect">
            <a:avLst/>
          </a:prstGeom>
        </p:spPr>
      </p:pic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5E883AAB-0AA2-4C2F-A3C2-4D3C30C19ECB}"/>
              </a:ext>
            </a:extLst>
          </p:cNvPr>
          <p:cNvSpPr txBox="1"/>
          <p:nvPr/>
        </p:nvSpPr>
        <p:spPr>
          <a:xfrm>
            <a:off x="2749633" y="3664827"/>
            <a:ext cx="1959769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ja-JP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引力で</a:t>
            </a:r>
            <a:r>
              <a:rPr lang="ja-JP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プレイヤーを</a:t>
            </a:r>
            <a:endParaRPr lang="en-US" altLang="ja-JP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  <a:p>
            <a:pPr algn="ctr"/>
            <a:r>
              <a:rPr lang="ja-JP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引き寄せることができる</a:t>
            </a:r>
            <a:endParaRPr lang="en-US" altLang="ja-JP" sz="1200" dirty="0">
              <a:solidFill>
                <a:schemeClr val="tx1">
                  <a:lumMod val="75000"/>
                  <a:lumOff val="25000"/>
                </a:schemeClr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grpSp>
        <p:nvGrpSpPr>
          <p:cNvPr id="41" name="グループ化 40"/>
          <p:cNvGrpSpPr/>
          <p:nvPr/>
        </p:nvGrpSpPr>
        <p:grpSpPr>
          <a:xfrm>
            <a:off x="605888" y="4476981"/>
            <a:ext cx="1563133" cy="1405934"/>
            <a:chOff x="5750585" y="3358918"/>
            <a:chExt cx="1563133" cy="1405934"/>
          </a:xfrm>
        </p:grpSpPr>
        <p:sp>
          <p:nvSpPr>
            <p:cNvPr id="34" name="正方形/長方形 33"/>
            <p:cNvSpPr/>
            <p:nvPr/>
          </p:nvSpPr>
          <p:spPr>
            <a:xfrm>
              <a:off x="5750585" y="4610216"/>
              <a:ext cx="1563133" cy="154636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5" name="楕円 34"/>
            <p:cNvSpPr/>
            <p:nvPr/>
          </p:nvSpPr>
          <p:spPr>
            <a:xfrm>
              <a:off x="6239558" y="3784014"/>
              <a:ext cx="480314" cy="480314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7" name="楕円 36"/>
            <p:cNvSpPr/>
            <p:nvPr/>
          </p:nvSpPr>
          <p:spPr>
            <a:xfrm>
              <a:off x="6453555" y="3998580"/>
              <a:ext cx="291425" cy="29142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8" name="楕円 37"/>
            <p:cNvSpPr/>
            <p:nvPr/>
          </p:nvSpPr>
          <p:spPr>
            <a:xfrm>
              <a:off x="6421661" y="3358918"/>
              <a:ext cx="596422" cy="59642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0" name="楕円 39"/>
            <p:cNvSpPr/>
            <p:nvPr/>
          </p:nvSpPr>
          <p:spPr>
            <a:xfrm>
              <a:off x="6305664" y="4425995"/>
              <a:ext cx="77866" cy="7786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9" name="楕円 38"/>
            <p:cNvSpPr/>
            <p:nvPr/>
          </p:nvSpPr>
          <p:spPr>
            <a:xfrm>
              <a:off x="6345398" y="4382311"/>
              <a:ext cx="165234" cy="16523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6" name="楕円 35"/>
            <p:cNvSpPr/>
            <p:nvPr/>
          </p:nvSpPr>
          <p:spPr>
            <a:xfrm>
              <a:off x="6421661" y="4345552"/>
              <a:ext cx="220980" cy="22098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5E883AAB-0AA2-4C2F-A3C2-4D3C30C19ECB}"/>
              </a:ext>
            </a:extLst>
          </p:cNvPr>
          <p:cNvSpPr txBox="1"/>
          <p:nvPr/>
        </p:nvSpPr>
        <p:spPr>
          <a:xfrm>
            <a:off x="407569" y="5967812"/>
            <a:ext cx="1959769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ja-JP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引力で</a:t>
            </a:r>
            <a:r>
              <a:rPr lang="ja-JP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物</a:t>
            </a:r>
            <a:r>
              <a:rPr lang="ja-JP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体の軌道を</a:t>
            </a:r>
            <a:endParaRPr lang="en-US" altLang="ja-JP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  <a:p>
            <a:pPr algn="ctr"/>
            <a:r>
              <a:rPr lang="ja-JP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そらすことができる</a:t>
            </a:r>
            <a:endParaRPr lang="en-US" altLang="ja-JP" sz="1200" dirty="0">
              <a:solidFill>
                <a:schemeClr val="tx1">
                  <a:lumMod val="75000"/>
                  <a:lumOff val="25000"/>
                </a:schemeClr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grpSp>
        <p:nvGrpSpPr>
          <p:cNvPr id="48" name="グループ化 47"/>
          <p:cNvGrpSpPr/>
          <p:nvPr/>
        </p:nvGrpSpPr>
        <p:grpSpPr>
          <a:xfrm>
            <a:off x="3002463" y="4591352"/>
            <a:ext cx="1563133" cy="1291563"/>
            <a:chOff x="6027712" y="3902398"/>
            <a:chExt cx="1563133" cy="1291563"/>
          </a:xfrm>
        </p:grpSpPr>
        <p:sp>
          <p:nvSpPr>
            <p:cNvPr id="43" name="正方形/長方形 42"/>
            <p:cNvSpPr/>
            <p:nvPr/>
          </p:nvSpPr>
          <p:spPr>
            <a:xfrm>
              <a:off x="6027712" y="5039325"/>
              <a:ext cx="1563133" cy="154636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4" name="楕円 43"/>
            <p:cNvSpPr/>
            <p:nvPr/>
          </p:nvSpPr>
          <p:spPr>
            <a:xfrm>
              <a:off x="6569121" y="3978629"/>
              <a:ext cx="480314" cy="480314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5" name="角丸四角形 44"/>
            <p:cNvSpPr/>
            <p:nvPr/>
          </p:nvSpPr>
          <p:spPr>
            <a:xfrm>
              <a:off x="6369803" y="4253092"/>
              <a:ext cx="264825" cy="447777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47" name="図 46"/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67391" y="3902398"/>
              <a:ext cx="243487" cy="289632"/>
            </a:xfrm>
            <a:prstGeom prst="rect">
              <a:avLst/>
            </a:prstGeom>
          </p:spPr>
        </p:pic>
      </p:grpSp>
      <p:sp>
        <p:nvSpPr>
          <p:cNvPr id="49" name="テキスト ボックス 48">
            <a:extLst>
              <a:ext uri="{FF2B5EF4-FFF2-40B4-BE49-F238E27FC236}">
                <a16:creationId xmlns:a16="http://schemas.microsoft.com/office/drawing/2014/main" id="{5E883AAB-0AA2-4C2F-A3C2-4D3C30C19ECB}"/>
              </a:ext>
            </a:extLst>
          </p:cNvPr>
          <p:cNvSpPr txBox="1"/>
          <p:nvPr/>
        </p:nvSpPr>
        <p:spPr>
          <a:xfrm>
            <a:off x="2713719" y="5965160"/>
            <a:ext cx="203159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ja-JP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星</a:t>
            </a:r>
            <a:r>
              <a:rPr lang="ja-JP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に敵が当たるとダメージを与えることができる</a:t>
            </a:r>
            <a:endParaRPr lang="en-US" altLang="ja-JP" sz="1200" dirty="0">
              <a:solidFill>
                <a:schemeClr val="tx1">
                  <a:lumMod val="75000"/>
                  <a:lumOff val="25000"/>
                </a:schemeClr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sp>
        <p:nvSpPr>
          <p:cNvPr id="50" name="四角形: 角を丸くする 10">
            <a:extLst>
              <a:ext uri="{FF2B5EF4-FFF2-40B4-BE49-F238E27FC236}">
                <a16:creationId xmlns:a16="http://schemas.microsoft.com/office/drawing/2014/main" id="{CC50A1DB-CF8D-44A9-A3DF-8DE40905211C}"/>
              </a:ext>
            </a:extLst>
          </p:cNvPr>
          <p:cNvSpPr/>
          <p:nvPr/>
        </p:nvSpPr>
        <p:spPr>
          <a:xfrm>
            <a:off x="5015544" y="2228015"/>
            <a:ext cx="4596348" cy="2125980"/>
          </a:xfrm>
          <a:prstGeom prst="roundRect">
            <a:avLst>
              <a:gd name="adj" fmla="val 4931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1" name="四角形: 角を丸くする 10">
            <a:extLst>
              <a:ext uri="{FF2B5EF4-FFF2-40B4-BE49-F238E27FC236}">
                <a16:creationId xmlns:a16="http://schemas.microsoft.com/office/drawing/2014/main" id="{CC50A1DB-CF8D-44A9-A3DF-8DE40905211C}"/>
              </a:ext>
            </a:extLst>
          </p:cNvPr>
          <p:cNvSpPr/>
          <p:nvPr/>
        </p:nvSpPr>
        <p:spPr>
          <a:xfrm>
            <a:off x="6580769" y="4462115"/>
            <a:ext cx="1470442" cy="2125980"/>
          </a:xfrm>
          <a:prstGeom prst="roundRect">
            <a:avLst>
              <a:gd name="adj" fmla="val 4931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2" name="正方形/長方形 51"/>
          <p:cNvSpPr/>
          <p:nvPr/>
        </p:nvSpPr>
        <p:spPr>
          <a:xfrm>
            <a:off x="5232052" y="3286847"/>
            <a:ext cx="486823" cy="15463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正方形/長方形 52"/>
          <p:cNvSpPr/>
          <p:nvPr/>
        </p:nvSpPr>
        <p:spPr>
          <a:xfrm>
            <a:off x="6478392" y="3286847"/>
            <a:ext cx="649556" cy="15463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上矢印 53"/>
          <p:cNvSpPr/>
          <p:nvPr/>
        </p:nvSpPr>
        <p:spPr>
          <a:xfrm rot="5400000">
            <a:off x="7290060" y="2839811"/>
            <a:ext cx="402956" cy="299807"/>
          </a:xfrm>
          <a:prstGeom prst="upArrow">
            <a:avLst/>
          </a:prstGeom>
          <a:solidFill>
            <a:schemeClr val="accent3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正方形/長方形 54"/>
          <p:cNvSpPr/>
          <p:nvPr/>
        </p:nvSpPr>
        <p:spPr>
          <a:xfrm>
            <a:off x="8065661" y="3286847"/>
            <a:ext cx="486823" cy="15463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正方形/長方形 55"/>
          <p:cNvSpPr/>
          <p:nvPr/>
        </p:nvSpPr>
        <p:spPr>
          <a:xfrm>
            <a:off x="8556619" y="3288432"/>
            <a:ext cx="649556" cy="15463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楕円 57"/>
          <p:cNvSpPr/>
          <p:nvPr/>
        </p:nvSpPr>
        <p:spPr>
          <a:xfrm>
            <a:off x="5184190" y="2282246"/>
            <a:ext cx="480314" cy="480314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上矢印 58"/>
          <p:cNvSpPr/>
          <p:nvPr/>
        </p:nvSpPr>
        <p:spPr>
          <a:xfrm rot="16200000">
            <a:off x="6155949" y="2799118"/>
            <a:ext cx="220980" cy="638042"/>
          </a:xfrm>
          <a:prstGeom prst="upArrow">
            <a:avLst/>
          </a:prstGeom>
          <a:solidFill>
            <a:schemeClr val="tx2">
              <a:lumMod val="60000"/>
              <a:lumOff val="4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楕円 59"/>
          <p:cNvSpPr/>
          <p:nvPr/>
        </p:nvSpPr>
        <p:spPr>
          <a:xfrm>
            <a:off x="8065661" y="2277830"/>
            <a:ext cx="480314" cy="480314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62" name="直線コネクタ 61"/>
          <p:cNvCxnSpPr>
            <a:stCxn id="52" idx="3"/>
          </p:cNvCxnSpPr>
          <p:nvPr/>
        </p:nvCxnSpPr>
        <p:spPr>
          <a:xfrm>
            <a:off x="5718875" y="3364165"/>
            <a:ext cx="1495586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4" name="直線コネクタ 63"/>
          <p:cNvCxnSpPr>
            <a:stCxn id="56" idx="1"/>
          </p:cNvCxnSpPr>
          <p:nvPr/>
        </p:nvCxnSpPr>
        <p:spPr>
          <a:xfrm flipV="1">
            <a:off x="8556619" y="3364165"/>
            <a:ext cx="959340" cy="1585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5" name="テキスト ボックス 64">
            <a:extLst>
              <a:ext uri="{FF2B5EF4-FFF2-40B4-BE49-F238E27FC236}">
                <a16:creationId xmlns:a16="http://schemas.microsoft.com/office/drawing/2014/main" id="{5E883AAB-0AA2-4C2F-A3C2-4D3C30C19ECB}"/>
              </a:ext>
            </a:extLst>
          </p:cNvPr>
          <p:cNvSpPr txBox="1"/>
          <p:nvPr/>
        </p:nvSpPr>
        <p:spPr>
          <a:xfrm>
            <a:off x="5286170" y="3660196"/>
            <a:ext cx="168363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ja-JP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そのままだと進む</a:t>
            </a:r>
            <a:endParaRPr lang="en-US" altLang="ja-JP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  <a:p>
            <a:pPr algn="ctr"/>
            <a:r>
              <a:rPr lang="ja-JP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ことができないが</a:t>
            </a:r>
            <a:r>
              <a:rPr lang="en-US" altLang="ja-JP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…</a:t>
            </a:r>
            <a:endParaRPr lang="en-US" altLang="ja-JP" sz="1200" dirty="0">
              <a:solidFill>
                <a:schemeClr val="tx1">
                  <a:lumMod val="75000"/>
                  <a:lumOff val="25000"/>
                </a:schemeClr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sp>
        <p:nvSpPr>
          <p:cNvPr id="66" name="テキスト ボックス 65">
            <a:extLst>
              <a:ext uri="{FF2B5EF4-FFF2-40B4-BE49-F238E27FC236}">
                <a16:creationId xmlns:a16="http://schemas.microsoft.com/office/drawing/2014/main" id="{5E883AAB-0AA2-4C2F-A3C2-4D3C30C19ECB}"/>
              </a:ext>
            </a:extLst>
          </p:cNvPr>
          <p:cNvSpPr txBox="1"/>
          <p:nvPr/>
        </p:nvSpPr>
        <p:spPr>
          <a:xfrm>
            <a:off x="7787115" y="3666906"/>
            <a:ext cx="168363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ja-JP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リフトを引き寄せれば進むことができる！</a:t>
            </a:r>
            <a:endParaRPr lang="en-US" altLang="ja-JP" sz="1200" dirty="0">
              <a:solidFill>
                <a:schemeClr val="tx1">
                  <a:lumMod val="75000"/>
                  <a:lumOff val="25000"/>
                </a:schemeClr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grpSp>
        <p:nvGrpSpPr>
          <p:cNvPr id="74" name="グループ化 73"/>
          <p:cNvGrpSpPr/>
          <p:nvPr/>
        </p:nvGrpSpPr>
        <p:grpSpPr>
          <a:xfrm>
            <a:off x="5116409" y="4994944"/>
            <a:ext cx="1268713" cy="951767"/>
            <a:chOff x="5274916" y="4931148"/>
            <a:chExt cx="1268713" cy="951767"/>
          </a:xfrm>
        </p:grpSpPr>
        <p:sp>
          <p:nvSpPr>
            <p:cNvPr id="68" name="正方形/長方形 67"/>
            <p:cNvSpPr/>
            <p:nvPr/>
          </p:nvSpPr>
          <p:spPr>
            <a:xfrm>
              <a:off x="5274916" y="5728279"/>
              <a:ext cx="1268713" cy="154636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9" name="楕円 68"/>
            <p:cNvSpPr/>
            <p:nvPr/>
          </p:nvSpPr>
          <p:spPr>
            <a:xfrm>
              <a:off x="5548896" y="4931148"/>
              <a:ext cx="343097" cy="343097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1" name="楕円 70"/>
            <p:cNvSpPr/>
            <p:nvPr/>
          </p:nvSpPr>
          <p:spPr>
            <a:xfrm>
              <a:off x="5458884" y="5458990"/>
              <a:ext cx="77866" cy="7786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2" name="楕円 71"/>
            <p:cNvSpPr/>
            <p:nvPr/>
          </p:nvSpPr>
          <p:spPr>
            <a:xfrm>
              <a:off x="5498618" y="5415306"/>
              <a:ext cx="165234" cy="16523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3" name="楕円 72"/>
            <p:cNvSpPr/>
            <p:nvPr/>
          </p:nvSpPr>
          <p:spPr>
            <a:xfrm>
              <a:off x="5614621" y="5338212"/>
              <a:ext cx="220980" cy="22098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0" name="楕円 69"/>
            <p:cNvSpPr/>
            <p:nvPr/>
          </p:nvSpPr>
          <p:spPr>
            <a:xfrm>
              <a:off x="5758652" y="5159647"/>
              <a:ext cx="291425" cy="29142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7" name="正方形/長方形 66"/>
            <p:cNvSpPr/>
            <p:nvPr/>
          </p:nvSpPr>
          <p:spPr>
            <a:xfrm>
              <a:off x="5948385" y="5257620"/>
              <a:ext cx="465050" cy="465050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pic>
        <p:nvPicPr>
          <p:cNvPr id="75" name="図 74"/>
          <p:cNvPicPr>
            <a:picLocks noChangeAspect="1"/>
          </p:cNvPicPr>
          <p:nvPr/>
        </p:nvPicPr>
        <p:blipFill>
          <a:blip r:embed="rId4" cstate="hq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1250" y="5369155"/>
            <a:ext cx="322306" cy="383389"/>
          </a:xfrm>
          <a:prstGeom prst="rect">
            <a:avLst/>
          </a:prstGeom>
        </p:spPr>
      </p:pic>
      <p:grpSp>
        <p:nvGrpSpPr>
          <p:cNvPr id="112" name="グループ化 111"/>
          <p:cNvGrpSpPr/>
          <p:nvPr/>
        </p:nvGrpSpPr>
        <p:grpSpPr>
          <a:xfrm>
            <a:off x="6693808" y="5080523"/>
            <a:ext cx="305603" cy="285111"/>
            <a:chOff x="6908858" y="5324272"/>
            <a:chExt cx="305603" cy="285111"/>
          </a:xfrm>
        </p:grpSpPr>
        <p:cxnSp>
          <p:nvCxnSpPr>
            <p:cNvPr id="85" name="直線コネクタ 84"/>
            <p:cNvCxnSpPr/>
            <p:nvPr/>
          </p:nvCxnSpPr>
          <p:spPr>
            <a:xfrm>
              <a:off x="6908858" y="5489641"/>
              <a:ext cx="261086" cy="35464"/>
            </a:xfrm>
            <a:prstGeom prst="line">
              <a:avLst/>
            </a:prstGeom>
            <a:ln w="28575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線コネクタ 90"/>
            <p:cNvCxnSpPr/>
            <p:nvPr/>
          </p:nvCxnSpPr>
          <p:spPr>
            <a:xfrm flipV="1">
              <a:off x="6948488" y="5525105"/>
              <a:ext cx="221456" cy="18953"/>
            </a:xfrm>
            <a:prstGeom prst="line">
              <a:avLst/>
            </a:prstGeom>
            <a:ln w="28575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線コネクタ 94"/>
            <p:cNvCxnSpPr/>
            <p:nvPr/>
          </p:nvCxnSpPr>
          <p:spPr>
            <a:xfrm>
              <a:off x="6948488" y="5548322"/>
              <a:ext cx="203373" cy="22355"/>
            </a:xfrm>
            <a:prstGeom prst="line">
              <a:avLst/>
            </a:prstGeom>
            <a:ln w="28575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線コネクタ 95"/>
            <p:cNvCxnSpPr/>
            <p:nvPr/>
          </p:nvCxnSpPr>
          <p:spPr>
            <a:xfrm flipH="1">
              <a:off x="6998494" y="5570677"/>
              <a:ext cx="153367" cy="16351"/>
            </a:xfrm>
            <a:prstGeom prst="line">
              <a:avLst/>
            </a:prstGeom>
            <a:ln w="28575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線コネクタ 104"/>
            <p:cNvCxnSpPr/>
            <p:nvPr/>
          </p:nvCxnSpPr>
          <p:spPr>
            <a:xfrm flipH="1" flipV="1">
              <a:off x="6998494" y="5582991"/>
              <a:ext cx="100012" cy="26392"/>
            </a:xfrm>
            <a:prstGeom prst="line">
              <a:avLst/>
            </a:prstGeom>
            <a:ln w="28575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正方形/長方形 76"/>
            <p:cNvSpPr/>
            <p:nvPr/>
          </p:nvSpPr>
          <p:spPr>
            <a:xfrm>
              <a:off x="6908858" y="5324272"/>
              <a:ext cx="305603" cy="154636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10" name="楕円 109"/>
          <p:cNvSpPr/>
          <p:nvPr/>
        </p:nvSpPr>
        <p:spPr>
          <a:xfrm>
            <a:off x="6706711" y="5572401"/>
            <a:ext cx="274910" cy="274910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3" name="上矢印 112"/>
          <p:cNvSpPr/>
          <p:nvPr/>
        </p:nvSpPr>
        <p:spPr>
          <a:xfrm rot="10800000">
            <a:off x="7049417" y="5129481"/>
            <a:ext cx="170462" cy="638042"/>
          </a:xfrm>
          <a:prstGeom prst="upArrow">
            <a:avLst/>
          </a:prstGeom>
          <a:solidFill>
            <a:schemeClr val="tx2">
              <a:lumMod val="60000"/>
              <a:lumOff val="4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120" name="グループ化 119"/>
          <p:cNvGrpSpPr/>
          <p:nvPr/>
        </p:nvGrpSpPr>
        <p:grpSpPr>
          <a:xfrm>
            <a:off x="7604472" y="5279629"/>
            <a:ext cx="305603" cy="411201"/>
            <a:chOff x="6908858" y="5341041"/>
            <a:chExt cx="305603" cy="411201"/>
          </a:xfrm>
        </p:grpSpPr>
        <p:cxnSp>
          <p:nvCxnSpPr>
            <p:cNvPr id="121" name="直線コネクタ 120"/>
            <p:cNvCxnSpPr/>
            <p:nvPr/>
          </p:nvCxnSpPr>
          <p:spPr>
            <a:xfrm>
              <a:off x="6908858" y="5489641"/>
              <a:ext cx="261086" cy="85300"/>
            </a:xfrm>
            <a:prstGeom prst="line">
              <a:avLst/>
            </a:prstGeom>
            <a:ln w="28575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直線コネクタ 121"/>
            <p:cNvCxnSpPr/>
            <p:nvPr/>
          </p:nvCxnSpPr>
          <p:spPr>
            <a:xfrm flipV="1">
              <a:off x="6948488" y="5576642"/>
              <a:ext cx="221456" cy="35024"/>
            </a:xfrm>
            <a:prstGeom prst="line">
              <a:avLst/>
            </a:prstGeom>
            <a:ln w="28575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直線コネクタ 122"/>
            <p:cNvCxnSpPr/>
            <p:nvPr/>
          </p:nvCxnSpPr>
          <p:spPr>
            <a:xfrm>
              <a:off x="6966238" y="5609383"/>
              <a:ext cx="158377" cy="40346"/>
            </a:xfrm>
            <a:prstGeom prst="line">
              <a:avLst/>
            </a:prstGeom>
            <a:ln w="28575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直線コネクタ 123"/>
            <p:cNvCxnSpPr/>
            <p:nvPr/>
          </p:nvCxnSpPr>
          <p:spPr>
            <a:xfrm flipH="1">
              <a:off x="6994938" y="5649730"/>
              <a:ext cx="111793" cy="33331"/>
            </a:xfrm>
            <a:prstGeom prst="line">
              <a:avLst/>
            </a:prstGeom>
            <a:ln w="28575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直線コネクタ 124"/>
            <p:cNvCxnSpPr/>
            <p:nvPr/>
          </p:nvCxnSpPr>
          <p:spPr>
            <a:xfrm flipH="1" flipV="1">
              <a:off x="6994939" y="5682470"/>
              <a:ext cx="89372" cy="69772"/>
            </a:xfrm>
            <a:prstGeom prst="line">
              <a:avLst/>
            </a:prstGeom>
            <a:ln w="28575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6" name="正方形/長方形 125"/>
            <p:cNvSpPr/>
            <p:nvPr/>
          </p:nvSpPr>
          <p:spPr>
            <a:xfrm>
              <a:off x="6908858" y="5341041"/>
              <a:ext cx="305603" cy="154636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38" name="上矢印 137"/>
          <p:cNvSpPr/>
          <p:nvPr/>
        </p:nvSpPr>
        <p:spPr>
          <a:xfrm>
            <a:off x="7672043" y="4982138"/>
            <a:ext cx="170462" cy="230848"/>
          </a:xfrm>
          <a:prstGeom prst="upArrow">
            <a:avLst/>
          </a:prstGeom>
          <a:solidFill>
            <a:schemeClr val="tx2">
              <a:lumMod val="60000"/>
              <a:lumOff val="4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9" name="上矢印 138"/>
          <p:cNvSpPr/>
          <p:nvPr/>
        </p:nvSpPr>
        <p:spPr>
          <a:xfrm rot="5400000">
            <a:off x="7268555" y="5366517"/>
            <a:ext cx="282714" cy="210345"/>
          </a:xfrm>
          <a:prstGeom prst="upArrow">
            <a:avLst/>
          </a:prstGeom>
          <a:solidFill>
            <a:schemeClr val="accent3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0" name="テキスト ボックス 139">
            <a:extLst>
              <a:ext uri="{FF2B5EF4-FFF2-40B4-BE49-F238E27FC236}">
                <a16:creationId xmlns:a16="http://schemas.microsoft.com/office/drawing/2014/main" id="{5E883AAB-0AA2-4C2F-A3C2-4D3C30C19ECB}"/>
              </a:ext>
            </a:extLst>
          </p:cNvPr>
          <p:cNvSpPr txBox="1"/>
          <p:nvPr/>
        </p:nvSpPr>
        <p:spPr>
          <a:xfrm>
            <a:off x="5848880" y="4939299"/>
            <a:ext cx="835118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ja-JP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壊れる</a:t>
            </a:r>
            <a:r>
              <a:rPr lang="ja-JP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ブロック</a:t>
            </a:r>
            <a:endParaRPr lang="en-US" altLang="ja-JP" sz="800" dirty="0">
              <a:solidFill>
                <a:schemeClr val="tx1">
                  <a:lumMod val="75000"/>
                  <a:lumOff val="25000"/>
                </a:schemeClr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cxnSp>
        <p:nvCxnSpPr>
          <p:cNvPr id="146" name="直線矢印コネクタ 145"/>
          <p:cNvCxnSpPr/>
          <p:nvPr/>
        </p:nvCxnSpPr>
        <p:spPr>
          <a:xfrm flipH="1">
            <a:off x="6119298" y="5137064"/>
            <a:ext cx="95466" cy="1386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7" name="テキスト ボックス 146">
            <a:extLst>
              <a:ext uri="{FF2B5EF4-FFF2-40B4-BE49-F238E27FC236}">
                <a16:creationId xmlns:a16="http://schemas.microsoft.com/office/drawing/2014/main" id="{5E883AAB-0AA2-4C2F-A3C2-4D3C30C19ECB}"/>
              </a:ext>
            </a:extLst>
          </p:cNvPr>
          <p:cNvSpPr txBox="1"/>
          <p:nvPr/>
        </p:nvSpPr>
        <p:spPr>
          <a:xfrm>
            <a:off x="4741928" y="5220036"/>
            <a:ext cx="835118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ja-JP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大砲の弾</a:t>
            </a:r>
            <a:endParaRPr lang="en-US" altLang="ja-JP" sz="800" dirty="0">
              <a:solidFill>
                <a:schemeClr val="tx1">
                  <a:lumMod val="75000"/>
                  <a:lumOff val="25000"/>
                </a:schemeClr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cxnSp>
        <p:nvCxnSpPr>
          <p:cNvPr id="148" name="直線矢印コネクタ 147"/>
          <p:cNvCxnSpPr>
            <a:stCxn id="147" idx="2"/>
          </p:cNvCxnSpPr>
          <p:nvPr/>
        </p:nvCxnSpPr>
        <p:spPr>
          <a:xfrm>
            <a:off x="5159487" y="5435480"/>
            <a:ext cx="126683" cy="793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3" name="テキスト ボックス 162">
            <a:extLst>
              <a:ext uri="{FF2B5EF4-FFF2-40B4-BE49-F238E27FC236}">
                <a16:creationId xmlns:a16="http://schemas.microsoft.com/office/drawing/2014/main" id="{5E883AAB-0AA2-4C2F-A3C2-4D3C30C19ECB}"/>
              </a:ext>
            </a:extLst>
          </p:cNvPr>
          <p:cNvSpPr txBox="1"/>
          <p:nvPr/>
        </p:nvSpPr>
        <p:spPr>
          <a:xfrm>
            <a:off x="6841910" y="4772042"/>
            <a:ext cx="835118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ja-JP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バネ</a:t>
            </a:r>
            <a:r>
              <a:rPr lang="ja-JP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ブロック</a:t>
            </a:r>
            <a:endParaRPr lang="en-US" altLang="ja-JP" sz="800" dirty="0">
              <a:solidFill>
                <a:schemeClr val="tx1">
                  <a:lumMod val="75000"/>
                  <a:lumOff val="25000"/>
                </a:schemeClr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cxnSp>
        <p:nvCxnSpPr>
          <p:cNvPr id="164" name="直線矢印コネクタ 163"/>
          <p:cNvCxnSpPr/>
          <p:nvPr/>
        </p:nvCxnSpPr>
        <p:spPr>
          <a:xfrm flipH="1">
            <a:off x="7028979" y="4982138"/>
            <a:ext cx="66067" cy="787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0" name="楕円 169"/>
          <p:cNvSpPr/>
          <p:nvPr/>
        </p:nvSpPr>
        <p:spPr>
          <a:xfrm>
            <a:off x="8342220" y="5264685"/>
            <a:ext cx="274910" cy="274910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192" name="グループ化 191"/>
          <p:cNvGrpSpPr/>
          <p:nvPr/>
        </p:nvGrpSpPr>
        <p:grpSpPr>
          <a:xfrm>
            <a:off x="8209300" y="4970668"/>
            <a:ext cx="625768" cy="870386"/>
            <a:chOff x="8209300" y="4446788"/>
            <a:chExt cx="625768" cy="870386"/>
          </a:xfrm>
        </p:grpSpPr>
        <p:sp>
          <p:nvSpPr>
            <p:cNvPr id="169" name="テキスト ボックス 168">
              <a:extLst>
                <a:ext uri="{FF2B5EF4-FFF2-40B4-BE49-F238E27FC236}">
                  <a16:creationId xmlns:a16="http://schemas.microsoft.com/office/drawing/2014/main" id="{5E883AAB-0AA2-4C2F-A3C2-4D3C30C19ECB}"/>
                </a:ext>
              </a:extLst>
            </p:cNvPr>
            <p:cNvSpPr txBox="1"/>
            <p:nvPr/>
          </p:nvSpPr>
          <p:spPr>
            <a:xfrm>
              <a:off x="8209300" y="4978620"/>
              <a:ext cx="196320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ja-JP" altLang="en-US" sz="1600" b="1" dirty="0" smtClean="0">
                  <a:solidFill>
                    <a:srgbClr val="FFFF00"/>
                  </a:solidFill>
                  <a:latin typeface="HGP創英角ﾎﾟｯﾌﾟ体" panose="040B0A00000000000000" pitchFamily="50" charset="-128"/>
                  <a:ea typeface="HGP創英角ﾎﾟｯﾌﾟ体" panose="040B0A00000000000000" pitchFamily="50" charset="-128"/>
                </a:rPr>
                <a:t>Ⓟ</a:t>
              </a:r>
              <a:endParaRPr lang="en-US" altLang="ja-JP" sz="1600" b="1" dirty="0">
                <a:solidFill>
                  <a:srgbClr val="FFFF00"/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endParaRPr>
            </a:p>
          </p:txBody>
        </p:sp>
        <p:cxnSp>
          <p:nvCxnSpPr>
            <p:cNvPr id="173" name="直線矢印コネクタ 172"/>
            <p:cNvCxnSpPr/>
            <p:nvPr/>
          </p:nvCxnSpPr>
          <p:spPr>
            <a:xfrm flipV="1">
              <a:off x="8357631" y="4903101"/>
              <a:ext cx="103320" cy="180767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180" name="テキスト ボックス 179">
              <a:extLst>
                <a:ext uri="{FF2B5EF4-FFF2-40B4-BE49-F238E27FC236}">
                  <a16:creationId xmlns:a16="http://schemas.microsoft.com/office/drawing/2014/main" id="{5E883AAB-0AA2-4C2F-A3C2-4D3C30C19ECB}"/>
                </a:ext>
              </a:extLst>
            </p:cNvPr>
            <p:cNvSpPr txBox="1"/>
            <p:nvPr/>
          </p:nvSpPr>
          <p:spPr>
            <a:xfrm>
              <a:off x="8254274" y="4446788"/>
              <a:ext cx="196320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ja-JP" altLang="en-US" sz="1600" b="1" dirty="0" smtClean="0">
                  <a:solidFill>
                    <a:srgbClr val="FFFF00"/>
                  </a:solidFill>
                  <a:latin typeface="HGP創英角ﾎﾟｯﾌﾟ体" panose="040B0A00000000000000" pitchFamily="50" charset="-128"/>
                  <a:ea typeface="HGP創英角ﾎﾟｯﾌﾟ体" panose="040B0A00000000000000" pitchFamily="50" charset="-128"/>
                </a:rPr>
                <a:t>Ⓟ</a:t>
              </a:r>
              <a:endParaRPr lang="en-US" altLang="ja-JP" sz="1600" b="1" dirty="0">
                <a:solidFill>
                  <a:srgbClr val="FFFF00"/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endParaRPr>
            </a:p>
          </p:txBody>
        </p:sp>
        <p:cxnSp>
          <p:nvCxnSpPr>
            <p:cNvPr id="181" name="直線矢印コネクタ 180"/>
            <p:cNvCxnSpPr/>
            <p:nvPr/>
          </p:nvCxnSpPr>
          <p:spPr>
            <a:xfrm>
              <a:off x="8390754" y="4717253"/>
              <a:ext cx="77990" cy="153247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185" name="テキスト ボックス 184">
              <a:extLst>
                <a:ext uri="{FF2B5EF4-FFF2-40B4-BE49-F238E27FC236}">
                  <a16:creationId xmlns:a16="http://schemas.microsoft.com/office/drawing/2014/main" id="{5E883AAB-0AA2-4C2F-A3C2-4D3C30C19ECB}"/>
                </a:ext>
              </a:extLst>
            </p:cNvPr>
            <p:cNvSpPr txBox="1"/>
            <p:nvPr/>
          </p:nvSpPr>
          <p:spPr>
            <a:xfrm>
              <a:off x="8638748" y="4727373"/>
              <a:ext cx="196320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ja-JP" altLang="en-US" sz="1600" b="1" dirty="0" smtClean="0">
                  <a:solidFill>
                    <a:srgbClr val="FFFF00"/>
                  </a:solidFill>
                  <a:latin typeface="HGP創英角ﾎﾟｯﾌﾟ体" panose="040B0A00000000000000" pitchFamily="50" charset="-128"/>
                  <a:ea typeface="HGP創英角ﾎﾟｯﾌﾟ体" panose="040B0A00000000000000" pitchFamily="50" charset="-128"/>
                </a:rPr>
                <a:t>Ⓟ</a:t>
              </a:r>
              <a:endParaRPr lang="en-US" altLang="ja-JP" sz="1600" b="1" dirty="0">
                <a:solidFill>
                  <a:srgbClr val="FFFF00"/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endParaRPr>
            </a:p>
          </p:txBody>
        </p:sp>
        <p:cxnSp>
          <p:nvCxnSpPr>
            <p:cNvPr id="186" name="直線矢印コネクタ 185"/>
            <p:cNvCxnSpPr>
              <a:stCxn id="185" idx="1"/>
            </p:cNvCxnSpPr>
            <p:nvPr/>
          </p:nvCxnSpPr>
          <p:spPr>
            <a:xfrm flipH="1">
              <a:off x="8500585" y="4896650"/>
              <a:ext cx="13816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0" name="上矢印 189"/>
          <p:cNvSpPr/>
          <p:nvPr/>
        </p:nvSpPr>
        <p:spPr>
          <a:xfrm rot="5400000">
            <a:off x="8841509" y="5367407"/>
            <a:ext cx="282714" cy="138708"/>
          </a:xfrm>
          <a:prstGeom prst="upArrow">
            <a:avLst/>
          </a:prstGeom>
          <a:solidFill>
            <a:schemeClr val="accent3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1" name="テキスト ボックス 190">
            <a:extLst>
              <a:ext uri="{FF2B5EF4-FFF2-40B4-BE49-F238E27FC236}">
                <a16:creationId xmlns:a16="http://schemas.microsoft.com/office/drawing/2014/main" id="{5E883AAB-0AA2-4C2F-A3C2-4D3C30C19ECB}"/>
              </a:ext>
            </a:extLst>
          </p:cNvPr>
          <p:cNvSpPr txBox="1"/>
          <p:nvPr/>
        </p:nvSpPr>
        <p:spPr>
          <a:xfrm>
            <a:off x="9138093" y="5101992"/>
            <a:ext cx="35998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ja-JP" altLang="en-US" sz="3200" b="1" dirty="0" smtClean="0">
                <a:ln>
                  <a:solidFill>
                    <a:srgbClr val="FFFF00"/>
                  </a:solidFill>
                </a:ln>
                <a:solidFill>
                  <a:srgbClr val="FF0000"/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Ⓟ</a:t>
            </a:r>
            <a:endParaRPr lang="en-US" altLang="ja-JP" sz="3200" b="1" dirty="0">
              <a:ln>
                <a:solidFill>
                  <a:srgbClr val="FFFF00"/>
                </a:solidFill>
              </a:ln>
              <a:solidFill>
                <a:srgbClr val="FF0000"/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sp>
        <p:nvSpPr>
          <p:cNvPr id="193" name="テキスト ボックス 192">
            <a:extLst>
              <a:ext uri="{FF2B5EF4-FFF2-40B4-BE49-F238E27FC236}">
                <a16:creationId xmlns:a16="http://schemas.microsoft.com/office/drawing/2014/main" id="{5E883AAB-0AA2-4C2F-A3C2-4D3C30C19ECB}"/>
              </a:ext>
            </a:extLst>
          </p:cNvPr>
          <p:cNvSpPr txBox="1"/>
          <p:nvPr/>
        </p:nvSpPr>
        <p:spPr>
          <a:xfrm>
            <a:off x="4876078" y="6008097"/>
            <a:ext cx="1739558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ja-JP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軌道をそらし</a:t>
            </a:r>
            <a:endParaRPr lang="en-US" altLang="ja-JP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  <a:p>
            <a:pPr algn="ctr"/>
            <a:r>
              <a:rPr lang="ja-JP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ブロックを壊せ！</a:t>
            </a:r>
            <a:endParaRPr lang="en-US" altLang="ja-JP" sz="1200" dirty="0">
              <a:solidFill>
                <a:schemeClr val="tx1">
                  <a:lumMod val="75000"/>
                  <a:lumOff val="25000"/>
                </a:schemeClr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sp>
        <p:nvSpPr>
          <p:cNvPr id="194" name="テキスト ボックス 193">
            <a:extLst>
              <a:ext uri="{FF2B5EF4-FFF2-40B4-BE49-F238E27FC236}">
                <a16:creationId xmlns:a16="http://schemas.microsoft.com/office/drawing/2014/main" id="{5E883AAB-0AA2-4C2F-A3C2-4D3C30C19ECB}"/>
              </a:ext>
            </a:extLst>
          </p:cNvPr>
          <p:cNvSpPr txBox="1"/>
          <p:nvPr/>
        </p:nvSpPr>
        <p:spPr>
          <a:xfrm>
            <a:off x="6450561" y="6007211"/>
            <a:ext cx="1739558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ja-JP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引力を使ってバネ力を</a:t>
            </a:r>
            <a:endParaRPr lang="en-US" altLang="ja-JP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  <a:p>
            <a:pPr algn="ctr"/>
            <a:r>
              <a:rPr lang="ja-JP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ためて大ジャンプだ！</a:t>
            </a:r>
            <a:endParaRPr lang="en-US" altLang="ja-JP" sz="1200" dirty="0">
              <a:solidFill>
                <a:schemeClr val="tx1">
                  <a:lumMod val="75000"/>
                  <a:lumOff val="25000"/>
                </a:schemeClr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sp>
        <p:nvSpPr>
          <p:cNvPr id="195" name="テキスト ボックス 194">
            <a:extLst>
              <a:ext uri="{FF2B5EF4-FFF2-40B4-BE49-F238E27FC236}">
                <a16:creationId xmlns:a16="http://schemas.microsoft.com/office/drawing/2014/main" id="{5E883AAB-0AA2-4C2F-A3C2-4D3C30C19ECB}"/>
              </a:ext>
            </a:extLst>
          </p:cNvPr>
          <p:cNvSpPr txBox="1"/>
          <p:nvPr/>
        </p:nvSpPr>
        <p:spPr>
          <a:xfrm>
            <a:off x="8011618" y="6007211"/>
            <a:ext cx="1739558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ja-JP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アイテムを集めて圧縮強力なアイテムに！</a:t>
            </a:r>
            <a:endParaRPr lang="en-US" altLang="ja-JP" sz="1200" dirty="0">
              <a:solidFill>
                <a:schemeClr val="tx1">
                  <a:lumMod val="75000"/>
                  <a:lumOff val="25000"/>
                </a:schemeClr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sp>
        <p:nvSpPr>
          <p:cNvPr id="196" name="テキスト ボックス 195">
            <a:extLst>
              <a:ext uri="{FF2B5EF4-FFF2-40B4-BE49-F238E27FC236}">
                <a16:creationId xmlns:a16="http://schemas.microsoft.com/office/drawing/2014/main" id="{5E883AAB-0AA2-4C2F-A3C2-4D3C30C19ECB}"/>
              </a:ext>
            </a:extLst>
          </p:cNvPr>
          <p:cNvSpPr txBox="1"/>
          <p:nvPr/>
        </p:nvSpPr>
        <p:spPr>
          <a:xfrm>
            <a:off x="5775169" y="4475352"/>
            <a:ext cx="309034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ja-JP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ギミックによって、様々なステージが楽しめる</a:t>
            </a:r>
            <a:endParaRPr lang="en-US" altLang="ja-JP" sz="1200" dirty="0">
              <a:solidFill>
                <a:schemeClr val="tx1">
                  <a:lumMod val="75000"/>
                  <a:lumOff val="25000"/>
                </a:schemeClr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sp>
        <p:nvSpPr>
          <p:cNvPr id="197" name="テキスト ボックス 196">
            <a:extLst>
              <a:ext uri="{FF2B5EF4-FFF2-40B4-BE49-F238E27FC236}">
                <a16:creationId xmlns:a16="http://schemas.microsoft.com/office/drawing/2014/main" id="{B5482F71-9FDA-4E6B-8F3E-BBB85F4E50F4}"/>
              </a:ext>
            </a:extLst>
          </p:cNvPr>
          <p:cNvSpPr txBox="1"/>
          <p:nvPr/>
        </p:nvSpPr>
        <p:spPr>
          <a:xfrm>
            <a:off x="682151" y="1614524"/>
            <a:ext cx="375267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ja-JP" altLang="en-US" dirty="0" smtClean="0">
                <a:solidFill>
                  <a:schemeClr val="bg1"/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引力によってできること</a:t>
            </a:r>
            <a:endParaRPr lang="en-US" altLang="ja-JP" dirty="0">
              <a:solidFill>
                <a:schemeClr val="bg1"/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sp>
        <p:nvSpPr>
          <p:cNvPr id="198" name="テキスト ボックス 197">
            <a:extLst>
              <a:ext uri="{FF2B5EF4-FFF2-40B4-BE49-F238E27FC236}">
                <a16:creationId xmlns:a16="http://schemas.microsoft.com/office/drawing/2014/main" id="{B5482F71-9FDA-4E6B-8F3E-BBB85F4E50F4}"/>
              </a:ext>
            </a:extLst>
          </p:cNvPr>
          <p:cNvSpPr txBox="1"/>
          <p:nvPr/>
        </p:nvSpPr>
        <p:spPr>
          <a:xfrm>
            <a:off x="5533575" y="1643199"/>
            <a:ext cx="375267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ja-JP" altLang="en-US" dirty="0" smtClean="0">
                <a:solidFill>
                  <a:schemeClr val="bg1"/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引力によって実現できる遊び</a:t>
            </a:r>
            <a:endParaRPr lang="en-US" altLang="ja-JP" dirty="0">
              <a:solidFill>
                <a:schemeClr val="bg1"/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00819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四角形: 角を丸くする 8">
            <a:extLst>
              <a:ext uri="{FF2B5EF4-FFF2-40B4-BE49-F238E27FC236}">
                <a16:creationId xmlns:a16="http://schemas.microsoft.com/office/drawing/2014/main" id="{A1B878E7-7D4C-460A-9271-73B1AF14A77D}"/>
              </a:ext>
            </a:extLst>
          </p:cNvPr>
          <p:cNvSpPr/>
          <p:nvPr/>
        </p:nvSpPr>
        <p:spPr>
          <a:xfrm>
            <a:off x="260314" y="1539129"/>
            <a:ext cx="4596348" cy="57245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四角形: 角を丸くする 8">
            <a:extLst>
              <a:ext uri="{FF2B5EF4-FFF2-40B4-BE49-F238E27FC236}">
                <a16:creationId xmlns:a16="http://schemas.microsoft.com/office/drawing/2014/main" id="{A1B878E7-7D4C-460A-9271-73B1AF14A77D}"/>
              </a:ext>
            </a:extLst>
          </p:cNvPr>
          <p:cNvSpPr/>
          <p:nvPr/>
        </p:nvSpPr>
        <p:spPr>
          <a:xfrm>
            <a:off x="5015544" y="1539129"/>
            <a:ext cx="4596348" cy="57245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四角形: 角を丸くする 10">
            <a:extLst>
              <a:ext uri="{FF2B5EF4-FFF2-40B4-BE49-F238E27FC236}">
                <a16:creationId xmlns:a16="http://schemas.microsoft.com/office/drawing/2014/main" id="{CC50A1DB-CF8D-44A9-A3DF-8DE40905211C}"/>
              </a:ext>
            </a:extLst>
          </p:cNvPr>
          <p:cNvSpPr/>
          <p:nvPr/>
        </p:nvSpPr>
        <p:spPr>
          <a:xfrm>
            <a:off x="260314" y="2228013"/>
            <a:ext cx="4596348" cy="4360081"/>
          </a:xfrm>
          <a:prstGeom prst="roundRect">
            <a:avLst>
              <a:gd name="adj" fmla="val 4931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grpSp>
        <p:nvGrpSpPr>
          <p:cNvPr id="9" name="グループ化 8"/>
          <p:cNvGrpSpPr/>
          <p:nvPr/>
        </p:nvGrpSpPr>
        <p:grpSpPr>
          <a:xfrm>
            <a:off x="602577" y="2670477"/>
            <a:ext cx="1563133" cy="1291563"/>
            <a:chOff x="6027712" y="3902398"/>
            <a:chExt cx="1563133" cy="1291563"/>
          </a:xfrm>
        </p:grpSpPr>
        <p:sp>
          <p:nvSpPr>
            <p:cNvPr id="10" name="正方形/長方形 9"/>
            <p:cNvSpPr/>
            <p:nvPr/>
          </p:nvSpPr>
          <p:spPr>
            <a:xfrm>
              <a:off x="6027712" y="5039325"/>
              <a:ext cx="1563133" cy="154636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" name="楕円 10"/>
            <p:cNvSpPr/>
            <p:nvPr/>
          </p:nvSpPr>
          <p:spPr>
            <a:xfrm>
              <a:off x="6569121" y="3978629"/>
              <a:ext cx="480314" cy="480314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角丸四角形 11"/>
            <p:cNvSpPr/>
            <p:nvPr/>
          </p:nvSpPr>
          <p:spPr>
            <a:xfrm>
              <a:off x="6369803" y="4253092"/>
              <a:ext cx="264825" cy="447777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13" name="図 12"/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67391" y="3902398"/>
              <a:ext cx="243487" cy="289632"/>
            </a:xfrm>
            <a:prstGeom prst="rect">
              <a:avLst/>
            </a:prstGeom>
          </p:spPr>
        </p:pic>
      </p:grpSp>
      <p:sp>
        <p:nvSpPr>
          <p:cNvPr id="15" name="正方形/長方形 14"/>
          <p:cNvSpPr/>
          <p:nvPr/>
        </p:nvSpPr>
        <p:spPr>
          <a:xfrm>
            <a:off x="2850063" y="3807404"/>
            <a:ext cx="1563133" cy="15463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24" name="グループ化 23"/>
          <p:cNvGrpSpPr/>
          <p:nvPr/>
        </p:nvGrpSpPr>
        <p:grpSpPr>
          <a:xfrm>
            <a:off x="3192154" y="2620115"/>
            <a:ext cx="944457" cy="1103632"/>
            <a:chOff x="3192154" y="2264515"/>
            <a:chExt cx="944457" cy="1103632"/>
          </a:xfrm>
        </p:grpSpPr>
        <p:sp>
          <p:nvSpPr>
            <p:cNvPr id="16" name="楕円 15"/>
            <p:cNvSpPr/>
            <p:nvPr/>
          </p:nvSpPr>
          <p:spPr>
            <a:xfrm>
              <a:off x="3391472" y="2462551"/>
              <a:ext cx="480314" cy="480314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" name="角丸四角形 16"/>
            <p:cNvSpPr/>
            <p:nvPr/>
          </p:nvSpPr>
          <p:spPr>
            <a:xfrm>
              <a:off x="3192154" y="2737014"/>
              <a:ext cx="264825" cy="447777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19" name="図 18"/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92154" y="2430561"/>
              <a:ext cx="147978" cy="256963"/>
            </a:xfrm>
            <a:prstGeom prst="rect">
              <a:avLst/>
            </a:prstGeom>
          </p:spPr>
        </p:pic>
        <p:sp>
          <p:nvSpPr>
            <p:cNvPr id="20" name="角丸四角形 19"/>
            <p:cNvSpPr/>
            <p:nvPr/>
          </p:nvSpPr>
          <p:spPr>
            <a:xfrm>
              <a:off x="3539450" y="2920370"/>
              <a:ext cx="264825" cy="447777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21" name="図 20"/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39450" y="2613917"/>
              <a:ext cx="147978" cy="256963"/>
            </a:xfrm>
            <a:prstGeom prst="rect">
              <a:avLst/>
            </a:prstGeom>
          </p:spPr>
        </p:pic>
        <p:sp>
          <p:nvSpPr>
            <p:cNvPr id="22" name="角丸四角形 21"/>
            <p:cNvSpPr/>
            <p:nvPr/>
          </p:nvSpPr>
          <p:spPr>
            <a:xfrm>
              <a:off x="3871786" y="2570968"/>
              <a:ext cx="264825" cy="447777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23" name="図 22"/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71786" y="2264515"/>
              <a:ext cx="147978" cy="256963"/>
            </a:xfrm>
            <a:prstGeom prst="rect">
              <a:avLst/>
            </a:prstGeom>
          </p:spPr>
        </p:pic>
      </p:grpSp>
      <p:sp>
        <p:nvSpPr>
          <p:cNvPr id="25" name="上矢印 24"/>
          <p:cNvSpPr/>
          <p:nvPr/>
        </p:nvSpPr>
        <p:spPr>
          <a:xfrm rot="5400000">
            <a:off x="2306493" y="3117567"/>
            <a:ext cx="402956" cy="299807"/>
          </a:xfrm>
          <a:prstGeom prst="upArrow">
            <a:avLst/>
          </a:prstGeom>
          <a:solidFill>
            <a:schemeClr val="accent3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四角形: 角を丸くする 10">
            <a:extLst>
              <a:ext uri="{FF2B5EF4-FFF2-40B4-BE49-F238E27FC236}">
                <a16:creationId xmlns:a16="http://schemas.microsoft.com/office/drawing/2014/main" id="{CC50A1DB-CF8D-44A9-A3DF-8DE40905211C}"/>
              </a:ext>
            </a:extLst>
          </p:cNvPr>
          <p:cNvSpPr/>
          <p:nvPr/>
        </p:nvSpPr>
        <p:spPr>
          <a:xfrm>
            <a:off x="5004640" y="2228013"/>
            <a:ext cx="2254285" cy="2125980"/>
          </a:xfrm>
          <a:prstGeom prst="roundRect">
            <a:avLst>
              <a:gd name="adj" fmla="val 4931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1" name="四角形: 角を丸くする 10">
            <a:extLst>
              <a:ext uri="{FF2B5EF4-FFF2-40B4-BE49-F238E27FC236}">
                <a16:creationId xmlns:a16="http://schemas.microsoft.com/office/drawing/2014/main" id="{CC50A1DB-CF8D-44A9-A3DF-8DE40905211C}"/>
              </a:ext>
            </a:extLst>
          </p:cNvPr>
          <p:cNvSpPr/>
          <p:nvPr/>
        </p:nvSpPr>
        <p:spPr>
          <a:xfrm>
            <a:off x="7357607" y="2228013"/>
            <a:ext cx="2254285" cy="2125980"/>
          </a:xfrm>
          <a:prstGeom prst="roundRect">
            <a:avLst>
              <a:gd name="adj" fmla="val 4931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2" name="四角形: 角を丸くする 10">
            <a:extLst>
              <a:ext uri="{FF2B5EF4-FFF2-40B4-BE49-F238E27FC236}">
                <a16:creationId xmlns:a16="http://schemas.microsoft.com/office/drawing/2014/main" id="{CC50A1DB-CF8D-44A9-A3DF-8DE40905211C}"/>
              </a:ext>
            </a:extLst>
          </p:cNvPr>
          <p:cNvSpPr/>
          <p:nvPr/>
        </p:nvSpPr>
        <p:spPr>
          <a:xfrm>
            <a:off x="5004639" y="4462114"/>
            <a:ext cx="2254285" cy="2125980"/>
          </a:xfrm>
          <a:prstGeom prst="roundRect">
            <a:avLst>
              <a:gd name="adj" fmla="val 4931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3" name="四角形: 角を丸くする 10">
            <a:extLst>
              <a:ext uri="{FF2B5EF4-FFF2-40B4-BE49-F238E27FC236}">
                <a16:creationId xmlns:a16="http://schemas.microsoft.com/office/drawing/2014/main" id="{CC50A1DB-CF8D-44A9-A3DF-8DE40905211C}"/>
              </a:ext>
            </a:extLst>
          </p:cNvPr>
          <p:cNvSpPr/>
          <p:nvPr/>
        </p:nvSpPr>
        <p:spPr>
          <a:xfrm>
            <a:off x="7357607" y="4462114"/>
            <a:ext cx="2254285" cy="2125980"/>
          </a:xfrm>
          <a:prstGeom prst="roundRect">
            <a:avLst>
              <a:gd name="adj" fmla="val 4931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4" name="角丸四角形 33"/>
          <p:cNvSpPr/>
          <p:nvPr/>
        </p:nvSpPr>
        <p:spPr>
          <a:xfrm>
            <a:off x="5870766" y="2422237"/>
            <a:ext cx="519024" cy="87758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5" name="図 34"/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00000" flipH="1">
            <a:off x="5578409" y="2692334"/>
            <a:ext cx="713010" cy="722733"/>
          </a:xfrm>
          <a:prstGeom prst="rect">
            <a:avLst/>
          </a:prstGeom>
        </p:spPr>
      </p:pic>
      <p:sp>
        <p:nvSpPr>
          <p:cNvPr id="36" name="角丸四角形 35"/>
          <p:cNvSpPr/>
          <p:nvPr/>
        </p:nvSpPr>
        <p:spPr>
          <a:xfrm>
            <a:off x="8225237" y="2439585"/>
            <a:ext cx="519024" cy="87758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7" name="図 36"/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187826" flipV="1">
            <a:off x="7701899" y="2476767"/>
            <a:ext cx="914347" cy="892367"/>
          </a:xfrm>
          <a:prstGeom prst="rect">
            <a:avLst/>
          </a:prstGeom>
        </p:spPr>
      </p:pic>
      <p:grpSp>
        <p:nvGrpSpPr>
          <p:cNvPr id="41" name="グループ化 40"/>
          <p:cNvGrpSpPr/>
          <p:nvPr/>
        </p:nvGrpSpPr>
        <p:grpSpPr>
          <a:xfrm>
            <a:off x="5236998" y="4846850"/>
            <a:ext cx="1786559" cy="877587"/>
            <a:chOff x="5328598" y="4698852"/>
            <a:chExt cx="1786559" cy="877587"/>
          </a:xfrm>
        </p:grpSpPr>
        <p:sp>
          <p:nvSpPr>
            <p:cNvPr id="38" name="角丸四角形 37"/>
            <p:cNvSpPr/>
            <p:nvPr/>
          </p:nvSpPr>
          <p:spPr>
            <a:xfrm>
              <a:off x="5328598" y="4698852"/>
              <a:ext cx="519024" cy="877587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9" name="角丸四角形 38"/>
            <p:cNvSpPr/>
            <p:nvPr/>
          </p:nvSpPr>
          <p:spPr>
            <a:xfrm>
              <a:off x="6340242" y="4750189"/>
              <a:ext cx="774915" cy="774915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0" name="上矢印 39"/>
            <p:cNvSpPr/>
            <p:nvPr/>
          </p:nvSpPr>
          <p:spPr>
            <a:xfrm rot="5400000">
              <a:off x="5892454" y="4987742"/>
              <a:ext cx="402956" cy="299807"/>
            </a:xfrm>
            <a:prstGeom prst="upArrow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5E883AAB-0AA2-4C2F-A3C2-4D3C30C19ECB}"/>
              </a:ext>
            </a:extLst>
          </p:cNvPr>
          <p:cNvSpPr txBox="1"/>
          <p:nvPr/>
        </p:nvSpPr>
        <p:spPr>
          <a:xfrm>
            <a:off x="506263" y="4198056"/>
            <a:ext cx="4104450" cy="21441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ts val="2000"/>
              </a:lnSpc>
            </a:pPr>
            <a:r>
              <a:rPr lang="ja-JP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１体では与えるダメージが少なく、時間がかかってしまうが</a:t>
            </a:r>
            <a:endParaRPr lang="en-US" altLang="ja-JP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  <a:p>
            <a:pPr algn="ctr">
              <a:lnSpc>
                <a:spcPts val="2000"/>
              </a:lnSpc>
            </a:pPr>
            <a:r>
              <a:rPr lang="ja-JP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引力の有効範囲に敵を多く入れると</a:t>
            </a:r>
            <a:endParaRPr lang="en-US" altLang="ja-JP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  <a:p>
            <a:pPr algn="ctr">
              <a:lnSpc>
                <a:spcPts val="2000"/>
              </a:lnSpc>
            </a:pPr>
            <a:r>
              <a:rPr lang="ja-JP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入れた数分だけ敵に多くダメージを与えることができるぞ！</a:t>
            </a:r>
            <a:endParaRPr lang="en-US" altLang="ja-JP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  <a:p>
            <a:pPr algn="ctr">
              <a:lnSpc>
                <a:spcPts val="2000"/>
              </a:lnSpc>
            </a:pPr>
            <a:endParaRPr lang="en-US" altLang="ja-JP" sz="1200" dirty="0">
              <a:solidFill>
                <a:schemeClr val="tx1">
                  <a:lumMod val="75000"/>
                  <a:lumOff val="25000"/>
                </a:schemeClr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  <a:p>
            <a:pPr algn="ctr">
              <a:lnSpc>
                <a:spcPts val="2000"/>
              </a:lnSpc>
            </a:pPr>
            <a:r>
              <a:rPr lang="ja-JP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この</a:t>
            </a:r>
            <a:r>
              <a:rPr lang="ja-JP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時</a:t>
            </a:r>
            <a:r>
              <a:rPr lang="ja-JP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に、枠内にいる一番</a:t>
            </a:r>
            <a:r>
              <a:rPr lang="en-US" altLang="ja-JP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HP</a:t>
            </a:r>
            <a:r>
              <a:rPr lang="ja-JP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を</a:t>
            </a:r>
            <a:endParaRPr lang="en-US" altLang="ja-JP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  <a:p>
            <a:pPr algn="ctr">
              <a:lnSpc>
                <a:spcPts val="2000"/>
              </a:lnSpc>
            </a:pPr>
            <a:r>
              <a:rPr lang="ja-JP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消費している敵に</a:t>
            </a:r>
            <a:r>
              <a:rPr lang="en-US" altLang="ja-JP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HP</a:t>
            </a:r>
            <a:r>
              <a:rPr lang="ja-JP" altLang="en-U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は統</a:t>
            </a:r>
            <a:r>
              <a:rPr lang="ja-JP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一されるぞ！</a:t>
            </a:r>
            <a:endParaRPr lang="en-US" altLang="ja-JP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  <a:p>
            <a:pPr algn="ctr">
              <a:lnSpc>
                <a:spcPts val="2000"/>
              </a:lnSpc>
            </a:pPr>
            <a:endParaRPr lang="en-US" altLang="ja-JP" sz="1200" dirty="0">
              <a:solidFill>
                <a:schemeClr val="tx1">
                  <a:lumMod val="75000"/>
                  <a:lumOff val="25000"/>
                </a:schemeClr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  <a:p>
            <a:pPr algn="ctr">
              <a:lnSpc>
                <a:spcPts val="2000"/>
              </a:lnSpc>
            </a:pPr>
            <a:r>
              <a:rPr lang="ja-JP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敵を倒すとポイントがもらえるので、固めて一気に倒そう</a:t>
            </a:r>
            <a:r>
              <a:rPr lang="en-US" altLang="ja-JP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!!</a:t>
            </a:r>
            <a:endParaRPr lang="en-US" altLang="ja-JP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sp>
        <p:nvSpPr>
          <p:cNvPr id="43" name="タイトル 1">
            <a:extLst>
              <a:ext uri="{FF2B5EF4-FFF2-40B4-BE49-F238E27FC236}">
                <a16:creationId xmlns:a16="http://schemas.microsoft.com/office/drawing/2014/main" id="{8167822D-7A96-4FCB-B65F-627891E511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7" y="235172"/>
            <a:ext cx="8543925" cy="1325563"/>
          </a:xfrm>
        </p:spPr>
        <p:txBody>
          <a:bodyPr/>
          <a:lstStyle/>
          <a:p>
            <a:pPr algn="ctr"/>
            <a:r>
              <a:rPr lang="ja-JP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引力</a:t>
            </a:r>
            <a:r>
              <a:rPr lang="ja-JP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を使って効率よく敵を倒せ！</a:t>
            </a:r>
            <a:endParaRPr kumimoji="1" lang="ja-JP" altLang="en-US" dirty="0">
              <a:solidFill>
                <a:schemeClr val="tx1">
                  <a:lumMod val="75000"/>
                  <a:lumOff val="25000"/>
                </a:schemeClr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sp>
        <p:nvSpPr>
          <p:cNvPr id="44" name="テキスト ボックス 43">
            <a:extLst>
              <a:ext uri="{FF2B5EF4-FFF2-40B4-BE49-F238E27FC236}">
                <a16:creationId xmlns:a16="http://schemas.microsoft.com/office/drawing/2014/main" id="{5E883AAB-0AA2-4C2F-A3C2-4D3C30C19ECB}"/>
              </a:ext>
            </a:extLst>
          </p:cNvPr>
          <p:cNvSpPr txBox="1"/>
          <p:nvPr/>
        </p:nvSpPr>
        <p:spPr>
          <a:xfrm>
            <a:off x="5011649" y="2302794"/>
            <a:ext cx="863775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アーチャー</a:t>
            </a:r>
            <a:endParaRPr lang="en-US" altLang="ja-JP" sz="1200" dirty="0">
              <a:solidFill>
                <a:schemeClr val="tx1">
                  <a:lumMod val="75000"/>
                  <a:lumOff val="25000"/>
                </a:schemeClr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5E883AAB-0AA2-4C2F-A3C2-4D3C30C19ECB}"/>
              </a:ext>
            </a:extLst>
          </p:cNvPr>
          <p:cNvSpPr txBox="1"/>
          <p:nvPr/>
        </p:nvSpPr>
        <p:spPr>
          <a:xfrm>
            <a:off x="7395318" y="2308211"/>
            <a:ext cx="863775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ランサー</a:t>
            </a:r>
            <a:endParaRPr lang="en-US" altLang="ja-JP" sz="1200" dirty="0">
              <a:solidFill>
                <a:schemeClr val="tx1">
                  <a:lumMod val="75000"/>
                  <a:lumOff val="25000"/>
                </a:schemeClr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sp>
        <p:nvSpPr>
          <p:cNvPr id="46" name="テキスト ボックス 45">
            <a:extLst>
              <a:ext uri="{FF2B5EF4-FFF2-40B4-BE49-F238E27FC236}">
                <a16:creationId xmlns:a16="http://schemas.microsoft.com/office/drawing/2014/main" id="{5E883AAB-0AA2-4C2F-A3C2-4D3C30C19ECB}"/>
              </a:ext>
            </a:extLst>
          </p:cNvPr>
          <p:cNvSpPr txBox="1"/>
          <p:nvPr/>
        </p:nvSpPr>
        <p:spPr>
          <a:xfrm>
            <a:off x="5011649" y="4554353"/>
            <a:ext cx="1055937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シールダー</a:t>
            </a:r>
            <a:endParaRPr lang="en-US" altLang="ja-JP" sz="1200" dirty="0">
              <a:solidFill>
                <a:schemeClr val="tx1">
                  <a:lumMod val="75000"/>
                  <a:lumOff val="25000"/>
                </a:schemeClr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sp>
        <p:nvSpPr>
          <p:cNvPr id="47" name="テキスト ボックス 46">
            <a:extLst>
              <a:ext uri="{FF2B5EF4-FFF2-40B4-BE49-F238E27FC236}">
                <a16:creationId xmlns:a16="http://schemas.microsoft.com/office/drawing/2014/main" id="{5E883AAB-0AA2-4C2F-A3C2-4D3C30C19ECB}"/>
              </a:ext>
            </a:extLst>
          </p:cNvPr>
          <p:cNvSpPr txBox="1"/>
          <p:nvPr/>
        </p:nvSpPr>
        <p:spPr>
          <a:xfrm>
            <a:off x="5114480" y="3438241"/>
            <a:ext cx="1968931" cy="88229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ja-JP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プレイヤーが近づくと矢を撃ってくるぞ！</a:t>
            </a:r>
            <a:endParaRPr lang="en-US" altLang="ja-JP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  <a:p>
            <a:pPr algn="ctr">
              <a:lnSpc>
                <a:spcPts val="400"/>
              </a:lnSpc>
            </a:pPr>
            <a:endParaRPr lang="en-US" altLang="ja-JP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  <a:p>
            <a:pPr algn="ctr"/>
            <a:r>
              <a:rPr lang="ja-JP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撃</a:t>
            </a:r>
            <a:r>
              <a:rPr lang="ja-JP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ってきた矢は引力で</a:t>
            </a:r>
            <a:endParaRPr lang="en-US" altLang="ja-JP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  <a:p>
            <a:pPr algn="ctr"/>
            <a:r>
              <a:rPr lang="ja-JP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吸い取ることも</a:t>
            </a:r>
            <a:r>
              <a:rPr lang="en-US" altLang="ja-JP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!?</a:t>
            </a:r>
            <a:endParaRPr lang="en-US" altLang="ja-JP" sz="1200" dirty="0">
              <a:solidFill>
                <a:schemeClr val="tx1">
                  <a:lumMod val="75000"/>
                  <a:lumOff val="25000"/>
                </a:schemeClr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sp>
        <p:nvSpPr>
          <p:cNvPr id="48" name="テキスト ボックス 47">
            <a:extLst>
              <a:ext uri="{FF2B5EF4-FFF2-40B4-BE49-F238E27FC236}">
                <a16:creationId xmlns:a16="http://schemas.microsoft.com/office/drawing/2014/main" id="{5E883AAB-0AA2-4C2F-A3C2-4D3C30C19ECB}"/>
              </a:ext>
            </a:extLst>
          </p:cNvPr>
          <p:cNvSpPr txBox="1"/>
          <p:nvPr/>
        </p:nvSpPr>
        <p:spPr>
          <a:xfrm>
            <a:off x="7468951" y="3556221"/>
            <a:ext cx="2031595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ja-JP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プレイヤーが近づくと</a:t>
            </a:r>
            <a:endParaRPr lang="en-US" altLang="ja-JP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  <a:p>
            <a:pPr algn="ctr"/>
            <a:r>
              <a:rPr lang="ja-JP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突進を仕掛けてくるので</a:t>
            </a:r>
            <a:endParaRPr lang="en-US" altLang="ja-JP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  <a:p>
            <a:pPr algn="ctr"/>
            <a:r>
              <a:rPr lang="ja-JP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気を付けよう！</a:t>
            </a:r>
            <a:endParaRPr lang="en-US" altLang="ja-JP" sz="1200" dirty="0">
              <a:solidFill>
                <a:schemeClr val="tx1">
                  <a:lumMod val="75000"/>
                  <a:lumOff val="25000"/>
                </a:schemeClr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sp>
        <p:nvSpPr>
          <p:cNvPr id="49" name="テキスト ボックス 48">
            <a:extLst>
              <a:ext uri="{FF2B5EF4-FFF2-40B4-BE49-F238E27FC236}">
                <a16:creationId xmlns:a16="http://schemas.microsoft.com/office/drawing/2014/main" id="{5E883AAB-0AA2-4C2F-A3C2-4D3C30C19ECB}"/>
              </a:ext>
            </a:extLst>
          </p:cNvPr>
          <p:cNvSpPr txBox="1"/>
          <p:nvPr/>
        </p:nvSpPr>
        <p:spPr>
          <a:xfrm>
            <a:off x="4974192" y="5824518"/>
            <a:ext cx="2312171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ja-JP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シールドモードのときは</a:t>
            </a:r>
            <a:endParaRPr lang="en-US" altLang="ja-JP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  <a:p>
            <a:pPr algn="ctr"/>
            <a:r>
              <a:rPr lang="ja-JP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引力の影響を受けないので</a:t>
            </a:r>
            <a:endParaRPr lang="en-US" altLang="ja-JP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  <a:p>
            <a:pPr algn="ctr"/>
            <a:r>
              <a:rPr lang="ja-JP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注意が必要だ！</a:t>
            </a:r>
            <a:endParaRPr lang="en-US" altLang="ja-JP" sz="1200" dirty="0">
              <a:solidFill>
                <a:schemeClr val="tx1">
                  <a:lumMod val="75000"/>
                  <a:lumOff val="25000"/>
                </a:schemeClr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5E883AAB-0AA2-4C2F-A3C2-4D3C30C19ECB}"/>
              </a:ext>
            </a:extLst>
          </p:cNvPr>
          <p:cNvSpPr txBox="1"/>
          <p:nvPr/>
        </p:nvSpPr>
        <p:spPr>
          <a:xfrm>
            <a:off x="6258357" y="5054810"/>
            <a:ext cx="75548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ja-JP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シールド</a:t>
            </a:r>
            <a:endParaRPr lang="en-US" altLang="ja-JP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  <a:p>
            <a:pPr algn="ctr"/>
            <a:r>
              <a:rPr lang="ja-JP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モード</a:t>
            </a:r>
            <a:endParaRPr lang="en-US" altLang="ja-JP" sz="1200" dirty="0">
              <a:solidFill>
                <a:schemeClr val="tx1">
                  <a:lumMod val="75000"/>
                  <a:lumOff val="25000"/>
                </a:schemeClr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sp>
        <p:nvSpPr>
          <p:cNvPr id="51" name="テキスト ボックス 50">
            <a:extLst>
              <a:ext uri="{FF2B5EF4-FFF2-40B4-BE49-F238E27FC236}">
                <a16:creationId xmlns:a16="http://schemas.microsoft.com/office/drawing/2014/main" id="{B5482F71-9FDA-4E6B-8F3E-BBB85F4E50F4}"/>
              </a:ext>
            </a:extLst>
          </p:cNvPr>
          <p:cNvSpPr txBox="1"/>
          <p:nvPr/>
        </p:nvSpPr>
        <p:spPr>
          <a:xfrm>
            <a:off x="682151" y="1614524"/>
            <a:ext cx="375267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ja-JP" altLang="en-US" dirty="0" smtClean="0">
                <a:solidFill>
                  <a:schemeClr val="bg1"/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敵の倒し方</a:t>
            </a:r>
            <a:endParaRPr lang="en-US" altLang="ja-JP" dirty="0">
              <a:solidFill>
                <a:schemeClr val="bg1"/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sp>
        <p:nvSpPr>
          <p:cNvPr id="53" name="テキスト ボックス 52">
            <a:extLst>
              <a:ext uri="{FF2B5EF4-FFF2-40B4-BE49-F238E27FC236}">
                <a16:creationId xmlns:a16="http://schemas.microsoft.com/office/drawing/2014/main" id="{B5482F71-9FDA-4E6B-8F3E-BBB85F4E50F4}"/>
              </a:ext>
            </a:extLst>
          </p:cNvPr>
          <p:cNvSpPr txBox="1"/>
          <p:nvPr/>
        </p:nvSpPr>
        <p:spPr>
          <a:xfrm>
            <a:off x="5533575" y="1643199"/>
            <a:ext cx="375267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ja-JP" altLang="en-US" dirty="0" smtClean="0">
                <a:solidFill>
                  <a:schemeClr val="bg1"/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敵の種類と特徴</a:t>
            </a:r>
            <a:endParaRPr lang="en-US" altLang="ja-JP" dirty="0">
              <a:solidFill>
                <a:schemeClr val="bg1"/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sp>
        <p:nvSpPr>
          <p:cNvPr id="54" name="角丸四角形 53"/>
          <p:cNvSpPr/>
          <p:nvPr/>
        </p:nvSpPr>
        <p:spPr>
          <a:xfrm>
            <a:off x="8225236" y="4830224"/>
            <a:ext cx="519024" cy="87758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テキスト ボックス 54">
            <a:extLst>
              <a:ext uri="{FF2B5EF4-FFF2-40B4-BE49-F238E27FC236}">
                <a16:creationId xmlns:a16="http://schemas.microsoft.com/office/drawing/2014/main" id="{5E883AAB-0AA2-4C2F-A3C2-4D3C30C19ECB}"/>
              </a:ext>
            </a:extLst>
          </p:cNvPr>
          <p:cNvSpPr txBox="1"/>
          <p:nvPr/>
        </p:nvSpPr>
        <p:spPr>
          <a:xfrm>
            <a:off x="7395318" y="4551219"/>
            <a:ext cx="1055937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ノーマル</a:t>
            </a:r>
            <a:endParaRPr lang="en-US" altLang="ja-JP" sz="1200" dirty="0">
              <a:solidFill>
                <a:schemeClr val="tx1">
                  <a:lumMod val="75000"/>
                  <a:lumOff val="25000"/>
                </a:schemeClr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sp>
        <p:nvSpPr>
          <p:cNvPr id="56" name="テキスト ボックス 55">
            <a:extLst>
              <a:ext uri="{FF2B5EF4-FFF2-40B4-BE49-F238E27FC236}">
                <a16:creationId xmlns:a16="http://schemas.microsoft.com/office/drawing/2014/main" id="{5E883AAB-0AA2-4C2F-A3C2-4D3C30C19ECB}"/>
              </a:ext>
            </a:extLst>
          </p:cNvPr>
          <p:cNvSpPr txBox="1"/>
          <p:nvPr/>
        </p:nvSpPr>
        <p:spPr>
          <a:xfrm>
            <a:off x="7328662" y="5810836"/>
            <a:ext cx="2312171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ja-JP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プレイヤーが近づいても</a:t>
            </a:r>
            <a:endParaRPr lang="en-US" altLang="ja-JP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  <a:p>
            <a:pPr algn="ctr"/>
            <a:r>
              <a:rPr lang="ja-JP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何</a:t>
            </a:r>
            <a:r>
              <a:rPr lang="ja-JP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もしないが</a:t>
            </a:r>
            <a:endParaRPr lang="en-US" altLang="ja-JP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  <a:p>
            <a:pPr algn="ctr"/>
            <a:r>
              <a:rPr lang="ja-JP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触れるとダメージが入るぞ</a:t>
            </a:r>
            <a:endParaRPr lang="en-US" altLang="ja-JP" sz="1200" dirty="0">
              <a:solidFill>
                <a:schemeClr val="tx1">
                  <a:lumMod val="75000"/>
                  <a:lumOff val="25000"/>
                </a:schemeClr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55722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1648</TotalTime>
  <Words>779</Words>
  <Application>Microsoft Office PowerPoint</Application>
  <PresentationFormat>A4 210 x 297 mm</PresentationFormat>
  <Paragraphs>154</Paragraphs>
  <Slides>9</Slides>
  <Notes>1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8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9</vt:i4>
      </vt:variant>
    </vt:vector>
  </HeadingPairs>
  <TitlesOfParts>
    <vt:vector size="18" baseType="lpstr">
      <vt:lpstr>Arial</vt:lpstr>
      <vt:lpstr>UD デジタル 教科書体 NK-B</vt:lpstr>
      <vt:lpstr>游ゴシック</vt:lpstr>
      <vt:lpstr>Calibri Light</vt:lpstr>
      <vt:lpstr>GLT-ごぬんねObsolete</vt:lpstr>
      <vt:lpstr>Calibri</vt:lpstr>
      <vt:lpstr>游ゴシック Light</vt:lpstr>
      <vt:lpstr>HGP創英角ﾎﾟｯﾌﾟ体</vt:lpstr>
      <vt:lpstr>Office テーマ</vt:lpstr>
      <vt:lpstr>PowerPoint プレゼンテーション</vt:lpstr>
      <vt:lpstr>PowerPoint プレゼンテーション</vt:lpstr>
      <vt:lpstr>PowerPoint プレゼンテーション</vt:lpstr>
      <vt:lpstr>様々なギミック</vt:lpstr>
      <vt:lpstr>PowerPoint プレゼンテーション</vt:lpstr>
      <vt:lpstr>重力を利用すると…</vt:lpstr>
      <vt:lpstr>重力を利用すると…</vt:lpstr>
      <vt:lpstr>PowerPoint プレゼンテーション</vt:lpstr>
      <vt:lpstr>引力を使って効率よく敵を倒せ！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konata016</dc:creator>
  <cp:lastModifiedBy>konata016</cp:lastModifiedBy>
  <cp:revision>106</cp:revision>
  <dcterms:created xsi:type="dcterms:W3CDTF">2018-12-24T07:09:48Z</dcterms:created>
  <dcterms:modified xsi:type="dcterms:W3CDTF">2019-07-16T13:43:03Z</dcterms:modified>
</cp:coreProperties>
</file>